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ms-powerpoint.presentation.macroEnabled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9" r:id="rId1"/>
  </p:sldMasterIdLst>
  <p:notesMasterIdLst>
    <p:notesMasterId r:id="rId73"/>
  </p:notesMasterIdLst>
  <p:handoutMasterIdLst>
    <p:handoutMasterId r:id="rId74"/>
  </p:handoutMasterIdLst>
  <p:sldIdLst>
    <p:sldId id="709" r:id="rId2"/>
    <p:sldId id="883" r:id="rId3"/>
    <p:sldId id="888" r:id="rId4"/>
    <p:sldId id="882" r:id="rId5"/>
    <p:sldId id="885" r:id="rId6"/>
    <p:sldId id="886" r:id="rId7"/>
    <p:sldId id="710" r:id="rId8"/>
    <p:sldId id="881" r:id="rId9"/>
    <p:sldId id="901" r:id="rId10"/>
    <p:sldId id="920" r:id="rId11"/>
    <p:sldId id="841" r:id="rId12"/>
    <p:sldId id="842" r:id="rId13"/>
    <p:sldId id="890" r:id="rId14"/>
    <p:sldId id="849" r:id="rId15"/>
    <p:sldId id="879" r:id="rId16"/>
    <p:sldId id="878" r:id="rId17"/>
    <p:sldId id="875" r:id="rId18"/>
    <p:sldId id="746" r:id="rId19"/>
    <p:sldId id="924" r:id="rId20"/>
    <p:sldId id="750" r:id="rId21"/>
    <p:sldId id="728" r:id="rId22"/>
    <p:sldId id="749" r:id="rId23"/>
    <p:sldId id="748" r:id="rId24"/>
    <p:sldId id="725" r:id="rId25"/>
    <p:sldId id="778" r:id="rId26"/>
    <p:sldId id="903" r:id="rId27"/>
    <p:sldId id="739" r:id="rId28"/>
    <p:sldId id="891" r:id="rId29"/>
    <p:sldId id="731" r:id="rId30"/>
    <p:sldId id="732" r:id="rId31"/>
    <p:sldId id="733" r:id="rId32"/>
    <p:sldId id="804" r:id="rId33"/>
    <p:sldId id="807" r:id="rId34"/>
    <p:sldId id="735" r:id="rId35"/>
    <p:sldId id="730" r:id="rId36"/>
    <p:sldId id="892" r:id="rId37"/>
    <p:sldId id="821" r:id="rId38"/>
    <p:sldId id="738" r:id="rId39"/>
    <p:sldId id="756" r:id="rId40"/>
    <p:sldId id="910" r:id="rId41"/>
    <p:sldId id="741" r:id="rId42"/>
    <p:sldId id="737" r:id="rId43"/>
    <p:sldId id="919" r:id="rId44"/>
    <p:sldId id="863" r:id="rId45"/>
    <p:sldId id="855" r:id="rId46"/>
    <p:sldId id="899" r:id="rId47"/>
    <p:sldId id="916" r:id="rId48"/>
    <p:sldId id="858" r:id="rId49"/>
    <p:sldId id="717" r:id="rId50"/>
    <p:sldId id="893" r:id="rId51"/>
    <p:sldId id="772" r:id="rId52"/>
    <p:sldId id="845" r:id="rId53"/>
    <p:sldId id="867" r:id="rId54"/>
    <p:sldId id="861" r:id="rId55"/>
    <p:sldId id="846" r:id="rId56"/>
    <p:sldId id="873" r:id="rId57"/>
    <p:sldId id="900" r:id="rId58"/>
    <p:sldId id="906" r:id="rId59"/>
    <p:sldId id="763" r:id="rId60"/>
    <p:sldId id="742" r:id="rId61"/>
    <p:sldId id="895" r:id="rId62"/>
    <p:sldId id="905" r:id="rId63"/>
    <p:sldId id="745" r:id="rId64"/>
    <p:sldId id="898" r:id="rId65"/>
    <p:sldId id="918" r:id="rId66"/>
    <p:sldId id="912" r:id="rId67"/>
    <p:sldId id="917" r:id="rId68"/>
    <p:sldId id="757" r:id="rId69"/>
    <p:sldId id="897" r:id="rId70"/>
    <p:sldId id="856" r:id="rId71"/>
    <p:sldId id="911" r:id="rId7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shab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92"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A64646"/>
    <a:srgbClr val="660066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962" autoAdjust="0"/>
    <p:restoredTop sz="92883" autoAdjust="0"/>
  </p:normalViewPr>
  <p:slideViewPr>
    <p:cSldViewPr>
      <p:cViewPr>
        <p:scale>
          <a:sx n="78" d="100"/>
          <a:sy n="78" d="100"/>
        </p:scale>
        <p:origin x="-2490" y="-6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006BFD2-FA14-4335-9177-52421289D52E}" type="datetimeFigureOut">
              <a:rPr lang="ru-RU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2F22CE-6A7D-4C14-9484-1895AC9229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498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BB8579C-424F-47FA-A328-0E4179673414}" type="datetimeFigureOut">
              <a:rPr lang="ru-RU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F64AFFA-4190-4D35-8254-CF5682E5E8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68537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5EDF4F-2AB0-4AA6-9A2C-9CA56818B09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64AFFA-4190-4D35-8254-CF5682E5E8AF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4683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E3F1C4-F960-45B0-B877-59F92AC7A844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0F0FF9-6174-4425-BD97-3C1EB53714AA}" type="datetimeFigureOut">
              <a:rPr lang="ru-RU" smtClean="0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0734D5-4913-4AD3-8DE4-86D8CE59A19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3983A8-0289-44B6-A8A9-678A5D532406}" type="datetimeFigureOut">
              <a:rPr lang="ru-RU" smtClean="0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813646-30FF-426D-85F5-78D48380975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F19B88-3662-41BF-828B-5E1AF3600C75}" type="datetimeFigureOut">
              <a:rPr lang="ru-RU" smtClean="0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A7CE5F-C33B-4E60-9C1F-F415F6D4A3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4A3CB8-F22F-42C6-9B2F-312A400593B0}" type="datetimeFigureOut">
              <a:rPr lang="ru-RU" smtClean="0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A2F06-A25E-4087-A294-F2BA9287C47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2785A5-02C7-4A3B-B455-9A4879578DC7}" type="datetimeFigureOut">
              <a:rPr lang="ru-RU" smtClean="0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5542C-7C7A-4BFF-8009-2B58142AD05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6376F4-79BB-45D3-B1E6-9DA4CE20753D}" type="datetimeFigureOut">
              <a:rPr lang="ru-RU" smtClean="0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4039E8-53D6-40FA-A19C-87FD3361CD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020A-5BD9-49B3-A2A3-21F546E7B9CF}" type="datetimeFigureOut">
              <a:rPr lang="ru-RU" smtClean="0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F0A688-766B-4C7E-A755-68A04CA788D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B60C71-7FF7-4859-A99B-228FA8E4725A}" type="datetimeFigureOut">
              <a:rPr lang="ru-RU" smtClean="0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23A24C-4B59-4DF1-8145-ECF92A96D12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293499-6BC9-4668-9869-12BCE28CC69D}" type="datetimeFigureOut">
              <a:rPr lang="ru-RU" smtClean="0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7B4343-C003-4992-9C1D-186018B801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C6F9C6-EC1B-447C-A51F-2E7813DE8188}" type="datetimeFigureOut">
              <a:rPr lang="ru-RU" smtClean="0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6BF33-272D-488C-8356-4B4E6AC379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407660-7667-47C9-8C5A-CF40CD01034D}" type="datetimeFigureOut">
              <a:rPr lang="ru-RU" smtClean="0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9CC0-02AB-4D8F-93E8-C3C7EF1B2A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BCFB697B-21E1-432B-8B35-9FB7F2BE142D}" type="datetimeFigureOut">
              <a:rPr lang="ru-RU" smtClean="0"/>
              <a:pPr>
                <a:defRPr/>
              </a:pPr>
              <a:t>14.04.2017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39D21F4C-83AA-4A62-875B-66D6344B29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E:\карт-рамки\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4608" y="116632"/>
            <a:ext cx="91440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Constantia" pitchFamily="18" charset="0"/>
              </a:rPr>
              <a:t>МБДОУ  детский сад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Constantia" pitchFamily="18" charset="0"/>
              </a:rPr>
              <a:t>«Родничок»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Constantia" pitchFamily="18" charset="0"/>
              </a:rPr>
              <a:t>с. В-</a:t>
            </a:r>
            <a:r>
              <a:rPr lang="ru-RU" sz="3200" b="1" dirty="0" err="1">
                <a:solidFill>
                  <a:srgbClr val="FF0000"/>
                </a:solidFill>
                <a:latin typeface="Constantia" pitchFamily="18" charset="0"/>
              </a:rPr>
              <a:t>Нойбера</a:t>
            </a:r>
            <a:endParaRPr lang="ru-RU" sz="3200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endParaRPr lang="ru-RU" sz="3200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Constantia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Портфолио</a:t>
            </a:r>
            <a:endParaRPr lang="ru-RU" sz="3200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endParaRPr lang="ru-RU" sz="3200" b="1" dirty="0">
              <a:solidFill>
                <a:srgbClr val="7030A0"/>
              </a:solidFill>
              <a:latin typeface="Constantia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Constantia" pitchFamily="18" charset="0"/>
              </a:rPr>
              <a:t>	</a:t>
            </a:r>
          </a:p>
        </p:txBody>
      </p:sp>
      <p:sp>
        <p:nvSpPr>
          <p:cNvPr id="15363" name="Прямоугольник 5"/>
          <p:cNvSpPr>
            <a:spLocks noChangeArrowheads="1"/>
          </p:cNvSpPr>
          <p:nvPr/>
        </p:nvSpPr>
        <p:spPr bwMode="auto">
          <a:xfrm>
            <a:off x="285750" y="3789363"/>
            <a:ext cx="85725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Constantia" pitchFamily="18" charset="0"/>
              </a:rPr>
              <a:t>В</a:t>
            </a:r>
            <a:r>
              <a:rPr lang="ru-RU" sz="2800" b="1" dirty="0">
                <a:solidFill>
                  <a:srgbClr val="FF0000"/>
                </a:solidFill>
                <a:latin typeface="Constantia" pitchFamily="18" charset="0"/>
              </a:rPr>
              <a:t>оспитатель:  </a:t>
            </a:r>
            <a:endParaRPr lang="en-US" sz="2800" b="1" dirty="0">
              <a:solidFill>
                <a:srgbClr val="FF0000"/>
              </a:solidFill>
              <a:latin typeface="Constantia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onstantia" pitchFamily="18" charset="0"/>
              </a:rPr>
              <a:t>                             </a:t>
            </a:r>
            <a:r>
              <a:rPr lang="ru-RU" sz="2800" b="1" dirty="0" smtClean="0">
                <a:solidFill>
                  <a:srgbClr val="FF0000"/>
                </a:solidFill>
                <a:latin typeface="Constantia" pitchFamily="18" charset="0"/>
              </a:rPr>
              <a:t>Усманова </a:t>
            </a:r>
            <a:r>
              <a:rPr lang="ru-RU" sz="2800" b="1" dirty="0" err="1" smtClean="0">
                <a:solidFill>
                  <a:srgbClr val="FF0000"/>
                </a:solidFill>
                <a:latin typeface="Constantia" pitchFamily="18" charset="0"/>
              </a:rPr>
              <a:t>Имант</a:t>
            </a:r>
            <a:r>
              <a:rPr lang="ru-RU" sz="2800" b="1" dirty="0" smtClean="0">
                <a:solidFill>
                  <a:srgbClr val="FF0000"/>
                </a:solidFill>
                <a:latin typeface="Constantia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Constantia" pitchFamily="18" charset="0"/>
              </a:rPr>
              <a:t>Мутуевна</a:t>
            </a:r>
            <a:endParaRPr lang="ru-RU" sz="28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pic>
        <p:nvPicPr>
          <p:cNvPr id="7" name="Рисунок 6" descr="logo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6516216" y="332656"/>
            <a:ext cx="2232248" cy="2304256"/>
          </a:xfrm>
          <a:prstGeom prst="ellipse">
            <a:avLst/>
          </a:prstGeom>
        </p:spPr>
      </p:pic>
    </p:spTree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209_1522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680520" cy="3600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20170209_1356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852936"/>
            <a:ext cx="4536504" cy="3645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-756592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6177" r="4027" b="9816"/>
          <a:stretch/>
        </p:blipFill>
        <p:spPr bwMode="auto">
          <a:xfrm>
            <a:off x="539552" y="188640"/>
            <a:ext cx="763284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141643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2941"/>
          <a:stretch/>
        </p:blipFill>
        <p:spPr>
          <a:xfrm>
            <a:off x="251520" y="188640"/>
            <a:ext cx="8568952" cy="64087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173218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-25177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6177" r="4027" b="9816"/>
          <a:stretch/>
        </p:blipFill>
        <p:spPr bwMode="auto">
          <a:xfrm>
            <a:off x="395536" y="348654"/>
            <a:ext cx="8424936" cy="57446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039718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-12204" y="-5715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968474"/>
            <a:ext cx="878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33" r="11458" b="41389"/>
          <a:stretch/>
        </p:blipFill>
        <p:spPr>
          <a:xfrm>
            <a:off x="467544" y="347514"/>
            <a:ext cx="8064896" cy="5097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253157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-12204" y="-5715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968474"/>
            <a:ext cx="878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5" y="548681"/>
            <a:ext cx="8208913" cy="5616624"/>
          </a:xfrm>
          <a:prstGeom prst="rect">
            <a:avLst/>
          </a:prstGeom>
          <a:noFill/>
        </p:spPr>
        <p:txBody>
          <a:bodyPr wrap="square" rtlCol="0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Работаю над самообразованием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по теме:</a:t>
            </a:r>
          </a:p>
          <a:p>
            <a:pPr algn="ctr"/>
            <a:endParaRPr lang="ru-RU" sz="32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«Использование современных развивающих технологий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 для </a:t>
            </a:r>
            <a:r>
              <a:rPr lang="ru-RU" sz="3200" b="1" dirty="0" err="1" smtClean="0">
                <a:solidFill>
                  <a:srgbClr val="FF0000"/>
                </a:solidFill>
              </a:rPr>
              <a:t>интелектуального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развития детей».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2043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10210"/>
            <a:ext cx="9330805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968474"/>
            <a:ext cx="878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980728"/>
            <a:ext cx="7560840" cy="501675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Candara" pitchFamily="34" charset="0"/>
                <a:cs typeface="Mongolian Baiti" pitchFamily="66" charset="0"/>
              </a:rPr>
              <a:t>Под </a:t>
            </a:r>
            <a:r>
              <a:rPr lang="ru-RU" sz="4000" b="1" dirty="0">
                <a:solidFill>
                  <a:srgbClr val="FF0000"/>
                </a:solidFill>
                <a:latin typeface="Candara" pitchFamily="34" charset="0"/>
                <a:cs typeface="Mongolian Baiti" pitchFamily="66" charset="0"/>
              </a:rPr>
              <a:t>моим руководством </a:t>
            </a:r>
            <a:r>
              <a:rPr lang="ru-RU" sz="4000" b="1" dirty="0" smtClean="0">
                <a:solidFill>
                  <a:srgbClr val="FF0000"/>
                </a:solidFill>
                <a:latin typeface="Candara" pitchFamily="34" charset="0"/>
                <a:cs typeface="Mongolian Baiti" pitchFamily="66" charset="0"/>
              </a:rPr>
              <a:t>собрана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Candara" pitchFamily="34" charset="0"/>
                <a:cs typeface="Mongolian Baiti" pitchFamily="66" charset="0"/>
              </a:rPr>
              <a:t>Картотека развивающих игр, созданы </a:t>
            </a:r>
            <a:r>
              <a:rPr lang="ru-RU" sz="4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ndara" pitchFamily="34" charset="0"/>
                <a:cs typeface="Mongolian Baiti" pitchFamily="66" charset="0"/>
              </a:rPr>
              <a:t>дидактические</a:t>
            </a:r>
            <a:r>
              <a:rPr lang="ru-RU" sz="4000" b="1" dirty="0" smtClean="0">
                <a:solidFill>
                  <a:srgbClr val="FF0000"/>
                </a:solidFill>
                <a:latin typeface="Candara" pitchFamily="34" charset="0"/>
                <a:cs typeface="Mongolian Baiti" pitchFamily="66" charset="0"/>
              </a:rPr>
              <a:t> игры и наглядный материал своими руками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Candara" pitchFamily="34" charset="0"/>
                <a:cs typeface="Mongolian Baiti" pitchFamily="66" charset="0"/>
              </a:rPr>
              <a:t>По методике </a:t>
            </a:r>
            <a:r>
              <a:rPr lang="ru-RU" sz="4000" b="1" dirty="0" err="1" smtClean="0">
                <a:solidFill>
                  <a:srgbClr val="FF0000"/>
                </a:solidFill>
                <a:latin typeface="Candara" pitchFamily="34" charset="0"/>
                <a:cs typeface="Mongolian Baiti" pitchFamily="66" charset="0"/>
              </a:rPr>
              <a:t>В.Воскобовича</a:t>
            </a:r>
            <a:r>
              <a:rPr lang="ru-RU" sz="4000" b="1" dirty="0" smtClean="0">
                <a:solidFill>
                  <a:srgbClr val="FF0000"/>
                </a:solidFill>
                <a:latin typeface="Candara" pitchFamily="34" charset="0"/>
                <a:cs typeface="Mongolian Baiti" pitchFamily="66" charset="0"/>
              </a:rPr>
              <a:t>, 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Candara" pitchFamily="34" charset="0"/>
                <a:cs typeface="Mongolian Baiti" pitchFamily="66" charset="0"/>
              </a:rPr>
              <a:t>Д.К. </a:t>
            </a:r>
            <a:r>
              <a:rPr lang="ru-RU" sz="4000" b="1" dirty="0" err="1" smtClean="0">
                <a:solidFill>
                  <a:srgbClr val="FF0000"/>
                </a:solidFill>
                <a:latin typeface="Candara" pitchFamily="34" charset="0"/>
                <a:cs typeface="Mongolian Baiti" pitchFamily="66" charset="0"/>
              </a:rPr>
              <a:t>Кюзнера</a:t>
            </a:r>
            <a:r>
              <a:rPr lang="ru-RU" sz="4000" b="1" dirty="0" smtClean="0">
                <a:solidFill>
                  <a:srgbClr val="FF0000"/>
                </a:solidFill>
                <a:latin typeface="Candara" pitchFamily="34" charset="0"/>
                <a:cs typeface="Mongolian Baiti" pitchFamily="66" charset="0"/>
              </a:rPr>
              <a:t>,  З. </a:t>
            </a:r>
            <a:r>
              <a:rPr lang="ru-RU" sz="4000" b="1" dirty="0" err="1" smtClean="0">
                <a:solidFill>
                  <a:srgbClr val="FF0000"/>
                </a:solidFill>
                <a:latin typeface="Candara" pitchFamily="34" charset="0"/>
                <a:cs typeface="Mongolian Baiti" pitchFamily="66" charset="0"/>
              </a:rPr>
              <a:t>Дьеныша</a:t>
            </a:r>
            <a:endParaRPr lang="ru-RU" sz="4000" b="1" dirty="0">
              <a:solidFill>
                <a:srgbClr val="FF0000"/>
              </a:solidFill>
              <a:latin typeface="Candara" pitchFamily="34" charset="0"/>
              <a:cs typeface="Mongolian Baiti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2043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-33536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968474"/>
            <a:ext cx="878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3131840" y="3140968"/>
            <a:ext cx="7200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332656"/>
            <a:ext cx="50943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Программа </a:t>
            </a:r>
            <a:r>
              <a:rPr lang="ru-RU" sz="2000" b="1" dirty="0" smtClean="0">
                <a:solidFill>
                  <a:srgbClr val="FF0000"/>
                </a:solidFill>
              </a:rPr>
              <a:t>«От рождения до </a:t>
            </a:r>
            <a:r>
              <a:rPr lang="ru-RU" sz="2000" b="1" dirty="0">
                <a:solidFill>
                  <a:srgbClr val="FF0000"/>
                </a:solidFill>
              </a:rPr>
              <a:t>школы» 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Н</a:t>
            </a:r>
            <a:r>
              <a:rPr lang="ru-RU" sz="2000" b="1" dirty="0">
                <a:solidFill>
                  <a:srgbClr val="FF0000"/>
                </a:solidFill>
              </a:rPr>
              <a:t>. Е. </a:t>
            </a:r>
            <a:r>
              <a:rPr lang="ru-RU" sz="2000" b="1" dirty="0" err="1">
                <a:solidFill>
                  <a:srgbClr val="FF0000"/>
                </a:solidFill>
              </a:rPr>
              <a:t>Вераксы</a:t>
            </a:r>
            <a:r>
              <a:rPr lang="ru-RU" sz="2000" b="1" dirty="0">
                <a:solidFill>
                  <a:srgbClr val="FF0000"/>
                </a:solidFill>
              </a:rPr>
              <a:t>, Т. С. Комаровой, 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М</a:t>
            </a:r>
            <a:r>
              <a:rPr lang="ru-RU" sz="2000" b="1" dirty="0">
                <a:solidFill>
                  <a:srgbClr val="FF0000"/>
                </a:solidFill>
              </a:rPr>
              <a:t>. А. Васильевой.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2363"/>
            <a:ext cx="2448272" cy="367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696" y="1700808"/>
            <a:ext cx="2664296" cy="339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25" y="1122362"/>
            <a:ext cx="2592288" cy="345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5090994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Использую </a:t>
            </a:r>
            <a:r>
              <a:rPr lang="ru-RU" b="1" dirty="0">
                <a:solidFill>
                  <a:srgbClr val="FF0000"/>
                </a:solidFill>
              </a:rPr>
              <a:t>на ряду с программой </a:t>
            </a:r>
            <a:r>
              <a:rPr lang="ru-RU" b="1" dirty="0" smtClean="0">
                <a:solidFill>
                  <a:srgbClr val="FF0000"/>
                </a:solidFill>
              </a:rPr>
              <a:t>«От рождения до школы» парциальную программу: </a:t>
            </a:r>
            <a:r>
              <a:rPr lang="ru-RU" b="1" dirty="0">
                <a:solidFill>
                  <a:srgbClr val="FF0000"/>
                </a:solidFill>
              </a:rPr>
              <a:t>под  </a:t>
            </a:r>
            <a:r>
              <a:rPr lang="ru-RU" b="1" dirty="0" smtClean="0">
                <a:solidFill>
                  <a:srgbClr val="FF0000"/>
                </a:solidFill>
              </a:rPr>
              <a:t>редакцией Л</a:t>
            </a:r>
            <a:r>
              <a:rPr lang="ru-RU" b="1" dirty="0">
                <a:solidFill>
                  <a:srgbClr val="FF0000"/>
                </a:solidFill>
              </a:rPr>
              <a:t>. </a:t>
            </a:r>
            <a:r>
              <a:rPr lang="ru-RU" b="1" dirty="0" err="1" smtClean="0">
                <a:solidFill>
                  <a:srgbClr val="FF0000"/>
                </a:solidFill>
              </a:rPr>
              <a:t>Пензулаевой</a:t>
            </a:r>
            <a:r>
              <a:rPr lang="ru-RU" b="1" dirty="0" smtClean="0">
                <a:solidFill>
                  <a:srgbClr val="FF0000"/>
                </a:solidFill>
              </a:rPr>
              <a:t> «Физическая </a:t>
            </a:r>
            <a:r>
              <a:rPr lang="ru-RU" b="1" dirty="0">
                <a:solidFill>
                  <a:srgbClr val="FF0000"/>
                </a:solidFill>
              </a:rPr>
              <a:t>культура в детском </a:t>
            </a:r>
            <a:r>
              <a:rPr lang="ru-RU" b="1" dirty="0" smtClean="0">
                <a:solidFill>
                  <a:srgbClr val="FF0000"/>
                </a:solidFill>
              </a:rPr>
              <a:t>саду». 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88406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6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7890" name="Picture 2" descr="I:\Воспит. 2016г\игры развив\иг воск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231348">
            <a:off x="977106" y="388144"/>
            <a:ext cx="3024188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1" descr="I:\Воспит. 2016г\игры развив\и.воск.2.jpg"/>
          <p:cNvPicPr>
            <a:picLocks noChangeAspect="1" noChangeArrowheads="1"/>
          </p:cNvPicPr>
          <p:nvPr/>
        </p:nvPicPr>
        <p:blipFill>
          <a:blip r:embed="rId4" cstate="print"/>
          <a:srcRect l="3999" t="10255" r="3999" b="5128"/>
          <a:stretch>
            <a:fillRect/>
          </a:stretch>
        </p:blipFill>
        <p:spPr bwMode="auto">
          <a:xfrm>
            <a:off x="1547813" y="3789363"/>
            <a:ext cx="3286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Блок-схема: задержка 5"/>
          <p:cNvSpPr/>
          <p:nvPr/>
        </p:nvSpPr>
        <p:spPr>
          <a:xfrm rot="5400000">
            <a:off x="6623844" y="6179344"/>
            <a:ext cx="714375" cy="642937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7893" name="Picture 3" descr="I:\Воспит. 2016г\игры развив\игр. воск.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839607">
            <a:off x="5534026" y="549275"/>
            <a:ext cx="316865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2" descr="I:\Воспит. 2016г\игры развив\иг 7воск.jpeg"/>
          <p:cNvPicPr>
            <a:picLocks noChangeAspect="1" noChangeArrowheads="1"/>
          </p:cNvPicPr>
          <p:nvPr/>
        </p:nvPicPr>
        <p:blipFill>
          <a:blip r:embed="rId6" cstate="print"/>
          <a:srcRect b="25919"/>
          <a:stretch>
            <a:fillRect/>
          </a:stretch>
        </p:blipFill>
        <p:spPr bwMode="auto">
          <a:xfrm>
            <a:off x="5480843" y="3548472"/>
            <a:ext cx="3000375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 rot="19477997">
            <a:off x="3635896" y="62068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Игра «Шнуровка»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9417909">
            <a:off x="179512" y="4581128"/>
            <a:ext cx="2309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</a:t>
            </a:r>
            <a:r>
              <a:rPr lang="ru-RU" sz="2800" b="1" dirty="0" smtClean="0">
                <a:solidFill>
                  <a:srgbClr val="FF0000"/>
                </a:solidFill>
              </a:rPr>
              <a:t>Паутинка»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210_165311.jpg"/>
          <p:cNvPicPr>
            <a:picLocks noChangeAspect="1"/>
          </p:cNvPicPr>
          <p:nvPr/>
        </p:nvPicPr>
        <p:blipFill>
          <a:blip r:embed="rId2" cstate="print"/>
          <a:srcRect l="1963" t="4851" r="5900" b="2751"/>
          <a:stretch>
            <a:fillRect/>
          </a:stretch>
        </p:blipFill>
        <p:spPr>
          <a:xfrm rot="16200000">
            <a:off x="4608004" y="2024844"/>
            <a:ext cx="4752528" cy="35283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20170210_1642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76672"/>
            <a:ext cx="4464496" cy="3456384"/>
          </a:xfrm>
          <a:prstGeom prst="rect">
            <a:avLst/>
          </a:prstGeom>
          <a:ln w="127000" cap="sq">
            <a:solidFill>
              <a:schemeClr val="accent6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40" y="-46042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268760"/>
            <a:ext cx="820891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endParaRPr lang="ru-RU" b="1" dirty="0"/>
          </a:p>
          <a:p>
            <a:r>
              <a:rPr lang="ru-RU" sz="2800" b="1" dirty="0" smtClean="0">
                <a:solidFill>
                  <a:srgbClr val="FF0000"/>
                </a:solidFill>
              </a:rPr>
              <a:t>1</a:t>
            </a:r>
            <a:r>
              <a:rPr lang="ru-RU" sz="2800" b="1" dirty="0">
                <a:solidFill>
                  <a:srgbClr val="FF0000"/>
                </a:solidFill>
                <a:latin typeface="Georgia" pitchFamily="18" charset="0"/>
              </a:rPr>
              <a:t>. Общие  сведения о воспитателе.</a:t>
            </a:r>
          </a:p>
          <a:p>
            <a:r>
              <a:rPr lang="ru-RU" sz="2800" b="1" dirty="0">
                <a:solidFill>
                  <a:srgbClr val="FF0000"/>
                </a:solidFill>
                <a:latin typeface="Georgia" pitchFamily="18" charset="0"/>
              </a:rPr>
              <a:t>2. Результаты педагогической деятельности. </a:t>
            </a:r>
          </a:p>
          <a:p>
            <a:r>
              <a:rPr lang="ru-RU" sz="2800" b="1" dirty="0">
                <a:solidFill>
                  <a:srgbClr val="FF0000"/>
                </a:solidFill>
                <a:latin typeface="Georgia" pitchFamily="18" charset="0"/>
              </a:rPr>
              <a:t>3. Научно – методическая деятельность. </a:t>
            </a:r>
          </a:p>
          <a:p>
            <a:r>
              <a:rPr lang="ru-RU" sz="2800" b="1" dirty="0">
                <a:solidFill>
                  <a:srgbClr val="FF0000"/>
                </a:solidFill>
                <a:latin typeface="Georgia" pitchFamily="18" charset="0"/>
              </a:rPr>
              <a:t>4</a:t>
            </a:r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. Приоритетные </a:t>
            </a:r>
            <a:r>
              <a:rPr lang="ru-RU" sz="2800" b="1" dirty="0">
                <a:solidFill>
                  <a:srgbClr val="FF0000"/>
                </a:solidFill>
                <a:latin typeface="Georgia" pitchFamily="18" charset="0"/>
              </a:rPr>
              <a:t>направления деятельности. </a:t>
            </a:r>
          </a:p>
          <a:p>
            <a:r>
              <a:rPr lang="ru-RU" sz="2800" b="1" dirty="0">
                <a:solidFill>
                  <a:srgbClr val="FF0000"/>
                </a:solidFill>
                <a:latin typeface="Georgia" pitchFamily="18" charset="0"/>
              </a:rPr>
              <a:t>5.Результаты усвоения программного материала. </a:t>
            </a:r>
          </a:p>
          <a:p>
            <a:r>
              <a:rPr lang="ru-RU" sz="2800" b="1" dirty="0">
                <a:solidFill>
                  <a:srgbClr val="FF0000"/>
                </a:solidFill>
                <a:latin typeface="Georgia" pitchFamily="18" charset="0"/>
              </a:rPr>
              <a:t>6. Достижения воспитанников.</a:t>
            </a:r>
          </a:p>
          <a:p>
            <a:r>
              <a:rPr lang="ru-RU" sz="2800" b="1" dirty="0">
                <a:solidFill>
                  <a:srgbClr val="FF0000"/>
                </a:solidFill>
                <a:latin typeface="Georgia" pitchFamily="18" charset="0"/>
              </a:rPr>
              <a:t>7. Отзывы родителей.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79629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824" y="980728"/>
            <a:ext cx="40991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660066"/>
                </a:solidFill>
                <a:latin typeface="Georgia" pitchFamily="18" charset="0"/>
              </a:rPr>
              <a:t>Содержание </a:t>
            </a:r>
            <a:endParaRPr lang="ru-RU" sz="4400" b="1" dirty="0">
              <a:solidFill>
                <a:srgbClr val="660066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0617400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" name="Рисунок 1" descr="IMAG0872.jpg"/>
          <p:cNvPicPr>
            <a:picLocks noChangeAspect="1"/>
          </p:cNvPicPr>
          <p:nvPr/>
        </p:nvPicPr>
        <p:blipFill rotWithShape="1">
          <a:blip r:embed="rId3" cstate="print"/>
          <a:srcRect l="-818" t="14316" r="818" b="-601"/>
          <a:stretch/>
        </p:blipFill>
        <p:spPr>
          <a:xfrm>
            <a:off x="361361" y="1052736"/>
            <a:ext cx="8215370" cy="53409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259632" y="313560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Игра «</a:t>
            </a:r>
            <a:r>
              <a:rPr lang="ru-RU" sz="2800" b="1" dirty="0" err="1" smtClean="0">
                <a:solidFill>
                  <a:srgbClr val="FF0000"/>
                </a:solidFill>
              </a:rPr>
              <a:t>Логоформочка</a:t>
            </a:r>
            <a:r>
              <a:rPr lang="ru-RU" sz="2800" dirty="0" smtClean="0">
                <a:solidFill>
                  <a:srgbClr val="FF0000"/>
                </a:solidFill>
              </a:rPr>
              <a:t>»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4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4034" name="Прямоугольник 1"/>
          <p:cNvSpPr>
            <a:spLocks noChangeArrowheads="1"/>
          </p:cNvSpPr>
          <p:nvPr/>
        </p:nvSpPr>
        <p:spPr bwMode="auto">
          <a:xfrm>
            <a:off x="785813" y="571500"/>
            <a:ext cx="79295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Constantia" pitchFamily="18" charset="0"/>
              </a:rPr>
              <a:t>«Дидактические игры» Кюизенера </a:t>
            </a:r>
          </a:p>
        </p:txBody>
      </p:sp>
      <p:pic>
        <p:nvPicPr>
          <p:cNvPr id="4" name="Рисунок 3" descr="палоч. 1.jpg"/>
          <p:cNvPicPr>
            <a:picLocks noChangeAspect="1"/>
          </p:cNvPicPr>
          <p:nvPr/>
        </p:nvPicPr>
        <p:blipFill>
          <a:blip r:embed="rId3" cstate="print"/>
          <a:srcRect l="5468" r="3906"/>
          <a:stretch>
            <a:fillRect/>
          </a:stretch>
        </p:blipFill>
        <p:spPr>
          <a:xfrm>
            <a:off x="285720" y="1285860"/>
            <a:ext cx="8572560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Рисунок 3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" name="Рисунок 2" descr="IMAG0702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611560" y="620688"/>
            <a:ext cx="7889530" cy="5737270"/>
          </a:xfrm>
          <a:prstGeom prst="flowChartPunchedTape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5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1986" name="Прямоугольник 1"/>
          <p:cNvSpPr>
            <a:spLocks noChangeArrowheads="1"/>
          </p:cNvSpPr>
          <p:nvPr/>
        </p:nvSpPr>
        <p:spPr bwMode="auto">
          <a:xfrm>
            <a:off x="214313" y="214313"/>
            <a:ext cx="892968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Constantia" pitchFamily="18" charset="0"/>
              </a:rPr>
              <a:t>Игротехнику  Дьенеша </a:t>
            </a:r>
          </a:p>
          <a:p>
            <a:pPr algn="ctr"/>
            <a:r>
              <a:rPr lang="ru-RU" sz="3200" b="1">
                <a:solidFill>
                  <a:srgbClr val="FF0000"/>
                </a:solidFill>
                <a:latin typeface="Constantia" pitchFamily="18" charset="0"/>
              </a:rPr>
              <a:t>«Логика и математика»</a:t>
            </a:r>
            <a:r>
              <a:rPr lang="ru-RU" sz="3200">
                <a:latin typeface="Constantia" pitchFamily="18" charset="0"/>
              </a:rPr>
              <a:t> </a:t>
            </a:r>
          </a:p>
        </p:txBody>
      </p:sp>
      <p:pic>
        <p:nvPicPr>
          <p:cNvPr id="41987" name="Picture 2" descr="I:\Воспит. 2016г\игры развив\лог и мат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285875"/>
            <a:ext cx="3214688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3" descr="I:\Воспит. 2016г\игры развив\лог и мат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63" y="4643438"/>
            <a:ext cx="707231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 descr="I:\Воспит. 2016г\игры развив\лог и мат 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3" y="1285875"/>
            <a:ext cx="428625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3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20170210_165238.jpg"/>
          <p:cNvPicPr>
            <a:picLocks noChangeAspect="1"/>
          </p:cNvPicPr>
          <p:nvPr/>
        </p:nvPicPr>
        <p:blipFill>
          <a:blip r:embed="rId3" cstate="print"/>
          <a:srcRect l="4326" t="6951" r="6688" b="9051"/>
          <a:stretch>
            <a:fillRect/>
          </a:stretch>
        </p:blipFill>
        <p:spPr>
          <a:xfrm>
            <a:off x="611560" y="620688"/>
            <a:ext cx="8136904" cy="57606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2" descr="64.jpg"/>
          <p:cNvPicPr>
            <a:picLocks noChangeAspect="1"/>
          </p:cNvPicPr>
          <p:nvPr/>
        </p:nvPicPr>
        <p:blipFill>
          <a:blip r:embed="rId3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500063" y="689917"/>
            <a:ext cx="8464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2" name="Рисунок 11" descr="DSC01584.JPG"/>
          <p:cNvPicPr>
            <a:picLocks noChangeAspect="1"/>
          </p:cNvPicPr>
          <p:nvPr/>
        </p:nvPicPr>
        <p:blipFill>
          <a:blip r:embed="rId4" cstate="print"/>
          <a:srcRect t="38450" r="31100"/>
          <a:stretch>
            <a:fillRect/>
          </a:stretch>
        </p:blipFill>
        <p:spPr>
          <a:xfrm>
            <a:off x="4415432" y="2276872"/>
            <a:ext cx="4392488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 descr="IMG-20150204-WA0133.jpg"/>
          <p:cNvPicPr>
            <a:picLocks noChangeAspect="1"/>
          </p:cNvPicPr>
          <p:nvPr/>
        </p:nvPicPr>
        <p:blipFill>
          <a:blip r:embed="rId5" cstate="print"/>
          <a:srcRect l="35038" r="6369"/>
          <a:stretch>
            <a:fillRect/>
          </a:stretch>
        </p:blipFill>
        <p:spPr>
          <a:xfrm>
            <a:off x="251520" y="188640"/>
            <a:ext cx="3888432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644483" y="443695"/>
            <a:ext cx="4160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Игра «Собери фигуру»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223"/>
          <a:stretch/>
        </p:blipFill>
        <p:spPr bwMode="auto">
          <a:xfrm>
            <a:off x="251520" y="4198024"/>
            <a:ext cx="3744416" cy="2471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1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3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3" name="Рисунок 2" descr="IMG-20140228-WA00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980728"/>
            <a:ext cx="8229600" cy="5429288"/>
          </a:xfrm>
          <a:prstGeom prst="cloud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" y="-25400"/>
            <a:ext cx="9209698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1124744"/>
            <a:ext cx="70187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Georgia" pitchFamily="18" charset="0"/>
              </a:rPr>
              <a:t>Приоритетное направление: 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Georgia" pitchFamily="18" charset="0"/>
              </a:rPr>
              <a:t>«Сохранение и укрепление 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Georgia" pitchFamily="18" charset="0"/>
              </a:rPr>
              <a:t>здоровья детей»</a:t>
            </a:r>
            <a:endParaRPr lang="ru-RU" sz="4400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1582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1202" name="Прямоугольник 1"/>
          <p:cNvSpPr>
            <a:spLocks noChangeArrowheads="1"/>
          </p:cNvSpPr>
          <p:nvPr/>
        </p:nvSpPr>
        <p:spPr bwMode="auto">
          <a:xfrm>
            <a:off x="179388" y="188913"/>
            <a:ext cx="51847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cs typeface="Times New Roman" pitchFamily="18" charset="0"/>
              </a:rPr>
              <a:t>пальчиковая гимнастика,  </a:t>
            </a:r>
            <a:endParaRPr lang="ru-RU" sz="3200" b="1">
              <a:solidFill>
                <a:srgbClr val="FF0000"/>
              </a:solidFill>
              <a:latin typeface="Constantia" pitchFamily="18" charset="0"/>
            </a:endParaRPr>
          </a:p>
        </p:txBody>
      </p:sp>
      <p:pic>
        <p:nvPicPr>
          <p:cNvPr id="51203" name="Рисунок 5" descr="пал4.jpg"/>
          <p:cNvPicPr>
            <a:picLocks noChangeAspect="1"/>
          </p:cNvPicPr>
          <p:nvPr/>
        </p:nvPicPr>
        <p:blipFill>
          <a:blip r:embed="rId3" cstate="print"/>
          <a:srcRect t="6950"/>
          <a:stretch>
            <a:fillRect/>
          </a:stretch>
        </p:blipFill>
        <p:spPr bwMode="auto">
          <a:xfrm>
            <a:off x="5651500" y="260350"/>
            <a:ext cx="331311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Рисунок 6" descr="пал6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484313"/>
            <a:ext cx="5329237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Рисунок 7" descr="пал3.jpg"/>
          <p:cNvPicPr>
            <a:picLocks noChangeAspect="1"/>
          </p:cNvPicPr>
          <p:nvPr/>
        </p:nvPicPr>
        <p:blipFill>
          <a:blip r:embed="rId5" cstate="print"/>
          <a:srcRect l="16925" t="13272" r="21651" b="37756"/>
          <a:stretch>
            <a:fillRect/>
          </a:stretch>
        </p:blipFill>
        <p:spPr bwMode="auto">
          <a:xfrm>
            <a:off x="5724525" y="3500438"/>
            <a:ext cx="3240088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8"/>
            <a:ext cx="9228708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404664"/>
            <a:ext cx="777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660066"/>
                </a:solidFill>
              </a:rPr>
              <a:t>Общие сведения о воспитателе</a:t>
            </a:r>
            <a:endParaRPr lang="ru-RU" sz="3600" b="1" dirty="0">
              <a:solidFill>
                <a:srgbClr val="66006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84" y="1340768"/>
            <a:ext cx="5832648" cy="3717994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3861048"/>
            <a:ext cx="756084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/>
          </a:p>
          <a:p>
            <a:endParaRPr lang="ru-RU" sz="2800" dirty="0"/>
          </a:p>
          <a:p>
            <a:endParaRPr lang="ru-RU" sz="2800" b="1" dirty="0" smtClean="0">
              <a:solidFill>
                <a:srgbClr val="660066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660066"/>
                </a:solidFill>
              </a:rPr>
              <a:t>УСМАНОВА  ИМАНТ МУТУЕВНА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Образование</a:t>
            </a:r>
            <a:r>
              <a:rPr lang="ru-RU" sz="2400" dirty="0">
                <a:solidFill>
                  <a:srgbClr val="FF0000"/>
                </a:solidFill>
              </a:rPr>
              <a:t>: средне – специальное, в 1995 году закончила </a:t>
            </a:r>
            <a:r>
              <a:rPr lang="ru-RU" sz="2400" dirty="0" err="1" smtClean="0">
                <a:solidFill>
                  <a:srgbClr val="FF0000"/>
                </a:solidFill>
              </a:rPr>
              <a:t>Гудермесское</a:t>
            </a:r>
            <a:r>
              <a:rPr lang="ru-RU" sz="2400" dirty="0" smtClean="0">
                <a:solidFill>
                  <a:srgbClr val="FF0000"/>
                </a:solidFill>
              </a:rPr>
              <a:t> педагогическое  училище, </a:t>
            </a:r>
            <a:r>
              <a:rPr lang="ru-RU" sz="2400" dirty="0">
                <a:solidFill>
                  <a:srgbClr val="FF0000"/>
                </a:solidFill>
              </a:rPr>
              <a:t>по специальности: </a:t>
            </a:r>
            <a:r>
              <a:rPr lang="ru-RU" sz="2400" dirty="0" smtClean="0">
                <a:solidFill>
                  <a:srgbClr val="FF0000"/>
                </a:solidFill>
              </a:rPr>
              <a:t>«Учитель начальных классов» 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89876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3250" name="Прямоугольник 1"/>
          <p:cNvSpPr>
            <a:spLocks noChangeArrowheads="1"/>
          </p:cNvSpPr>
          <p:nvPr/>
        </p:nvSpPr>
        <p:spPr bwMode="auto">
          <a:xfrm>
            <a:off x="4572000" y="428625"/>
            <a:ext cx="421481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cs typeface="Times New Roman" pitchFamily="18" charset="0"/>
              </a:rPr>
              <a:t>гимнастика для глаз, </a:t>
            </a:r>
            <a:endParaRPr lang="ru-RU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1" name="Рисунок 5" descr="гл.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60350"/>
            <a:ext cx="417671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Рисунок 6" descr="гл2.jpg"/>
          <p:cNvPicPr>
            <a:picLocks noChangeAspect="1"/>
          </p:cNvPicPr>
          <p:nvPr/>
        </p:nvPicPr>
        <p:blipFill>
          <a:blip r:embed="rId4" cstate="print"/>
          <a:srcRect l="12201" t="8002" r="13145" b="8002"/>
          <a:stretch>
            <a:fillRect/>
          </a:stretch>
        </p:blipFill>
        <p:spPr bwMode="auto">
          <a:xfrm>
            <a:off x="3851275" y="3068638"/>
            <a:ext cx="49688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Рисунок 3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5298" name="Прямоугольник 1"/>
          <p:cNvSpPr>
            <a:spLocks noChangeArrowheads="1"/>
          </p:cNvSpPr>
          <p:nvPr/>
        </p:nvSpPr>
        <p:spPr bwMode="auto">
          <a:xfrm>
            <a:off x="4500563" y="188913"/>
            <a:ext cx="421481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cs typeface="Times New Roman" pitchFamily="18" charset="0"/>
              </a:rPr>
              <a:t>дыхательная гимнастика;  </a:t>
            </a:r>
            <a:endParaRPr lang="ru-RU" sz="4000" b="1">
              <a:solidFill>
                <a:srgbClr val="FF0000"/>
              </a:solidFill>
            </a:endParaRPr>
          </a:p>
        </p:txBody>
      </p:sp>
      <p:pic>
        <p:nvPicPr>
          <p:cNvPr id="5" name="Picture 2" descr="C:\Users\Администратор\Desktop\Новая папка\IMAG2312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 l="5505" r="9174"/>
          <a:stretch>
            <a:fillRect/>
          </a:stretch>
        </p:blipFill>
        <p:spPr bwMode="auto">
          <a:xfrm>
            <a:off x="179512" y="260648"/>
            <a:ext cx="4680520" cy="4032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Администратор\Desktop\Новая папка\IMAG2387.jpg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 l="28406" t="22953" r="31234" b="8193"/>
          <a:stretch>
            <a:fillRect/>
          </a:stretch>
        </p:blipFill>
        <p:spPr bwMode="auto">
          <a:xfrm>
            <a:off x="4499992" y="2636912"/>
            <a:ext cx="4464496" cy="40090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Рисунок 1" descr="IMG_7519.JPG"/>
          <p:cNvPicPr>
            <a:picLocks noChangeAspect="1"/>
          </p:cNvPicPr>
          <p:nvPr/>
        </p:nvPicPr>
        <p:blipFill>
          <a:blip r:embed="rId2" cstate="print"/>
          <a:srcRect t="8002" r="353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4274" name="TextBox 3"/>
          <p:cNvSpPr txBox="1">
            <a:spLocks noChangeArrowheads="1"/>
          </p:cNvSpPr>
          <p:nvPr/>
        </p:nvSpPr>
        <p:spPr bwMode="auto">
          <a:xfrm>
            <a:off x="4355976" y="116633"/>
            <a:ext cx="39604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800" dirty="0" err="1">
                <a:solidFill>
                  <a:srgbClr val="FF0000"/>
                </a:solidFill>
                <a:latin typeface="Constantia" pitchFamily="18" charset="0"/>
              </a:rPr>
              <a:t>логоритмика</a:t>
            </a:r>
            <a:endParaRPr lang="ru-RU" sz="4800" dirty="0">
              <a:solidFill>
                <a:srgbClr val="FF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49154" name="Рисунок 3" descr="IMG_5236.JPG"/>
          <p:cNvPicPr>
            <a:picLocks noChangeAspect="1"/>
          </p:cNvPicPr>
          <p:nvPr/>
        </p:nvPicPr>
        <p:blipFill>
          <a:blip r:embed="rId3" cstate="print"/>
          <a:srcRect l="9837" r="9837" b="16400"/>
          <a:stretch>
            <a:fillRect/>
          </a:stretch>
        </p:blipFill>
        <p:spPr bwMode="auto">
          <a:xfrm>
            <a:off x="179388" y="260350"/>
            <a:ext cx="4500562" cy="40052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9155" name="Рисунок 4" descr="IMG_5202.JPG"/>
          <p:cNvPicPr>
            <a:picLocks noChangeAspect="1"/>
          </p:cNvPicPr>
          <p:nvPr/>
        </p:nvPicPr>
        <p:blipFill>
          <a:blip r:embed="rId4" cstate="print"/>
          <a:srcRect l="22501" r="17500" b="14000"/>
          <a:stretch>
            <a:fillRect/>
          </a:stretch>
        </p:blipFill>
        <p:spPr bwMode="auto">
          <a:xfrm>
            <a:off x="4572000" y="2708275"/>
            <a:ext cx="4321175" cy="39608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9156" name="Прямоугольник 5"/>
          <p:cNvSpPr>
            <a:spLocks noChangeArrowheads="1"/>
          </p:cNvSpPr>
          <p:nvPr/>
        </p:nvSpPr>
        <p:spPr bwMode="auto">
          <a:xfrm>
            <a:off x="4716463" y="981075"/>
            <a:ext cx="38163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cs typeface="Times New Roman" pitchFamily="18" charset="0"/>
              </a:rPr>
              <a:t>ритмопластика</a:t>
            </a:r>
            <a:endParaRPr lang="ru-RU" sz="3600" dirty="0">
              <a:latin typeface="Constant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Рисунок 3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9394" name="Прямоугольник 2"/>
          <p:cNvSpPr>
            <a:spLocks noChangeArrowheads="1"/>
          </p:cNvSpPr>
          <p:nvPr/>
        </p:nvSpPr>
        <p:spPr bwMode="auto">
          <a:xfrm>
            <a:off x="285750" y="188913"/>
            <a:ext cx="8572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nstantia" pitchFamily="18" charset="0"/>
              </a:rPr>
              <a:t>НЕТРАДИЦИОННЫЕ ЗДОРОВЬЕСБЕРЕГАЮЩИЕ ТЕХНОЛОГИИ</a:t>
            </a:r>
            <a:endParaRPr lang="ru-RU" sz="20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pic>
        <p:nvPicPr>
          <p:cNvPr id="6" name="Picture 2" descr="C:\Users\Администратор\Desktop\Новая папка\IMAG2440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t="30159"/>
          <a:stretch>
            <a:fillRect/>
          </a:stretch>
        </p:blipFill>
        <p:spPr bwMode="auto">
          <a:xfrm>
            <a:off x="395536" y="908720"/>
            <a:ext cx="8391306" cy="5616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Рисунок 3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050" name="Picture 2" descr="C:\Users\Эра\Desktop\фото садика\IMG_0065.JPG"/>
          <p:cNvPicPr>
            <a:picLocks noChangeAspect="1" noChangeArrowheads="1"/>
          </p:cNvPicPr>
          <p:nvPr/>
        </p:nvPicPr>
        <p:blipFill>
          <a:blip r:embed="rId3" cstate="print"/>
          <a:srcRect t="7517" b="12575"/>
          <a:stretch>
            <a:fillRect/>
          </a:stretch>
        </p:blipFill>
        <p:spPr bwMode="auto">
          <a:xfrm>
            <a:off x="250825" y="260648"/>
            <a:ext cx="8642350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3" y="-51688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1721" y="1268760"/>
            <a:ext cx="8208912" cy="3600400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Georgia" pitchFamily="18" charset="0"/>
              </a:rPr>
              <a:t>ПОДВИЖНЫЕ</a:t>
            </a:r>
            <a:r>
              <a:rPr lang="ru-RU" sz="4800" dirty="0" smtClean="0">
                <a:solidFill>
                  <a:srgbClr val="FF0000"/>
                </a:solidFill>
              </a:rPr>
              <a:t>  </a:t>
            </a:r>
          </a:p>
          <a:p>
            <a:pPr algn="ctr"/>
            <a:r>
              <a:rPr lang="ru-RU" sz="4800" dirty="0" smtClean="0">
                <a:solidFill>
                  <a:srgbClr val="FF0000"/>
                </a:solidFill>
              </a:rPr>
              <a:t>ИГРЫ</a:t>
            </a:r>
            <a:endParaRPr lang="ru-RU" sz="4800" dirty="0">
              <a:solidFill>
                <a:srgbClr val="FF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9840809"/>
              </p:ext>
            </p:extLst>
          </p:nvPr>
        </p:nvGraphicFramePr>
        <p:xfrm>
          <a:off x="211015" y="267286"/>
          <a:ext cx="8679767" cy="6231988"/>
        </p:xfrm>
        <a:graphic>
          <a:graphicData uri="http://schemas.openxmlformats.org/drawingml/2006/table">
            <a:tbl>
              <a:tblPr/>
              <a:tblGrid>
                <a:gridCol w="8679767"/>
              </a:tblGrid>
              <a:tr h="62319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381582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1" descr="H:\фото иман\IMG-20161220-WA0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32656"/>
            <a:ext cx="7848872" cy="59766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Рисунок 5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6322" name="Рисунок 2" descr="к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1989138"/>
            <a:ext cx="42481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20150518_091425.jpg"/>
          <p:cNvPicPr>
            <a:picLocks noChangeAspect="1"/>
          </p:cNvPicPr>
          <p:nvPr/>
        </p:nvPicPr>
        <p:blipFill>
          <a:blip r:embed="rId4" cstate="print"/>
          <a:srcRect r="20732"/>
          <a:stretch>
            <a:fillRect/>
          </a:stretch>
        </p:blipFill>
        <p:spPr>
          <a:xfrm>
            <a:off x="250825" y="1341438"/>
            <a:ext cx="3889375" cy="352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325" name="Прямоугольник 7"/>
          <p:cNvSpPr>
            <a:spLocks noChangeArrowheads="1"/>
          </p:cNvSpPr>
          <p:nvPr/>
        </p:nvSpPr>
        <p:spPr bwMode="auto">
          <a:xfrm>
            <a:off x="1476374" y="620713"/>
            <a:ext cx="65520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Сюжетно-ролевые  игры</a:t>
            </a:r>
            <a:endParaRPr lang="ru-RU" sz="3600" dirty="0">
              <a:latin typeface="Constantia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Рисунок 3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026004" cy="576064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коммуникативные игры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42910" y="1052736"/>
            <a:ext cx="8001056" cy="5376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3" y="-51688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908720"/>
            <a:ext cx="7848872" cy="41805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prstTxWarp prst="textWave1">
              <a:avLst>
                <a:gd name="adj1" fmla="val 12500"/>
                <a:gd name="adj2" fmla="val 485"/>
              </a:avLst>
            </a:prstTxWarp>
            <a:spAutoFit/>
          </a:bodyPr>
          <a:lstStyle/>
          <a:p>
            <a:pPr algn="ctr"/>
            <a:endParaRPr lang="ru-RU" sz="4800" dirty="0" smtClean="0">
              <a:solidFill>
                <a:srgbClr val="660066"/>
              </a:solidFill>
              <a:latin typeface="Georgia" pitchFamily="18" charset="0"/>
            </a:endParaRP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Georgia" pitchFamily="18" charset="0"/>
              </a:rPr>
              <a:t>РЕЗУЛЬТАТЫ ПЕДАГОГИЧЕСКОЙ ДЕЯТЕЛЬНОСТИ</a:t>
            </a:r>
            <a:endParaRPr lang="ru-RU" sz="4800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06174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170130-WA0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855035"/>
            <a:ext cx="7344816" cy="51479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Рисунок 4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8370" name="Прямоугольник 2"/>
          <p:cNvSpPr>
            <a:spLocks noChangeArrowheads="1"/>
          </p:cNvSpPr>
          <p:nvPr/>
        </p:nvSpPr>
        <p:spPr bwMode="auto">
          <a:xfrm>
            <a:off x="1357313" y="285750"/>
            <a:ext cx="72151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Constantia" pitchFamily="18" charset="0"/>
              </a:rPr>
              <a:t>Народные </a:t>
            </a:r>
            <a:r>
              <a:rPr lang="ru-RU" sz="2800" b="1" dirty="0">
                <a:solidFill>
                  <a:srgbClr val="FF0000"/>
                </a:solidFill>
                <a:latin typeface="Constantia" pitchFamily="18" charset="0"/>
              </a:rPr>
              <a:t>игры: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Constantia" pitchFamily="18" charset="0"/>
              </a:rPr>
              <a:t> «</a:t>
            </a:r>
            <a:r>
              <a:rPr lang="ru-RU" sz="2800" b="1" dirty="0" err="1">
                <a:solidFill>
                  <a:srgbClr val="FF0000"/>
                </a:solidFill>
                <a:latin typeface="Constantia" pitchFamily="18" charset="0"/>
              </a:rPr>
              <a:t>Кульнах</a:t>
            </a:r>
            <a:r>
              <a:rPr lang="ru-RU" sz="2800" b="1" dirty="0">
                <a:solidFill>
                  <a:srgbClr val="FF0000"/>
                </a:solidFill>
                <a:latin typeface="Constantia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Constantia" pitchFamily="18" charset="0"/>
              </a:rPr>
              <a:t>ловзар</a:t>
            </a:r>
            <a:r>
              <a:rPr lang="ru-RU" sz="2800" b="1" dirty="0">
                <a:solidFill>
                  <a:srgbClr val="FF0000"/>
                </a:solidFill>
                <a:latin typeface="Constantia" pitchFamily="18" charset="0"/>
              </a:rPr>
              <a:t>»,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Туьшах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ловзар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-</a:t>
            </a:r>
            <a:b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«Защитить свой дом»</a:t>
            </a:r>
            <a:endParaRPr lang="ru-RU" sz="28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pic>
        <p:nvPicPr>
          <p:cNvPr id="4" name="Picture 3" descr="C:\Users\Администратор\Desktop\Новая папка\IMAG2449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 l="17571" r="9905" b="31746"/>
          <a:stretch>
            <a:fillRect/>
          </a:stretch>
        </p:blipFill>
        <p:spPr bwMode="auto">
          <a:xfrm>
            <a:off x="4860032" y="1916832"/>
            <a:ext cx="4003378" cy="4571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Администратор\Desktop\Новая папка\IMAG2458.jpg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/>
          <a:stretch>
            <a:fillRect/>
          </a:stretch>
        </p:blipFill>
        <p:spPr bwMode="auto">
          <a:xfrm>
            <a:off x="251520" y="1988840"/>
            <a:ext cx="3960440" cy="44942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Рисунок 3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0178" name="Прямоугольник 1"/>
          <p:cNvSpPr>
            <a:spLocks noChangeArrowheads="1"/>
          </p:cNvSpPr>
          <p:nvPr/>
        </p:nvSpPr>
        <p:spPr bwMode="auto">
          <a:xfrm>
            <a:off x="1143000" y="1052736"/>
            <a:ext cx="692943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Constantia" pitchFamily="18" charset="0"/>
              </a:rPr>
              <a:t>п</a:t>
            </a:r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одвижные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спортивные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nstantia" pitchFamily="18" charset="0"/>
              </a:rPr>
              <a:t>игры</a:t>
            </a:r>
            <a:endParaRPr lang="ru-RU" sz="3200" b="1" dirty="0">
              <a:solidFill>
                <a:srgbClr val="FF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170130-WA00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836712"/>
            <a:ext cx="6840760" cy="51479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-12204" y="-5715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968474"/>
            <a:ext cx="878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211889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-12204" y="-57150"/>
            <a:ext cx="9144000" cy="69151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968474"/>
            <a:ext cx="878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91277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103844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427_1628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512353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1006_1432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476672"/>
            <a:ext cx="6858000" cy="59766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-12204" y="-5715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968474"/>
            <a:ext cx="878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35293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103844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-12204" y="-5715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968474"/>
            <a:ext cx="878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207" t="5908" r="1207" b="18190"/>
          <a:stretch/>
        </p:blipFill>
        <p:spPr bwMode="auto">
          <a:xfrm>
            <a:off x="369381" y="548680"/>
            <a:ext cx="841743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3" y="-51688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9" y="260648"/>
            <a:ext cx="3960441" cy="525658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4"/>
            <a:ext cx="4029075" cy="5374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306174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839833"/>
            <a:ext cx="8496944" cy="4821415"/>
          </a:xfrm>
          <a:prstGeom prst="rect">
            <a:avLst/>
          </a:prstGeom>
          <a:noFill/>
        </p:spPr>
        <p:txBody>
          <a:bodyPr wrap="square" rtlCol="0">
            <a:prstTxWarp prst="textButtonPour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  <a:cs typeface="Mongolian Baiti" pitchFamily="66" charset="0"/>
              </a:rPr>
              <a:t>Художественно-творческое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  <a:cs typeface="Mongolian Baiti" pitchFamily="66" charset="0"/>
              </a:rPr>
              <a:t>развитие детей</a:t>
            </a:r>
            <a:endParaRPr lang="ru-RU" sz="2800" b="1" dirty="0">
              <a:solidFill>
                <a:srgbClr val="FF0000"/>
              </a:solidFill>
              <a:latin typeface="Georgia" pitchFamily="18" charset="0"/>
              <a:cs typeface="Mongolian Baiti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15827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4" descr="64.jpg"/>
          <p:cNvPicPr>
            <a:picLocks noChangeAspect="1"/>
          </p:cNvPicPr>
          <p:nvPr/>
        </p:nvPicPr>
        <p:blipFill>
          <a:blip r:embed="rId3" cstate="print"/>
          <a:srcRect l="7208" t="4642" r="7208" b="44960"/>
          <a:stretch>
            <a:fillRect/>
          </a:stretch>
        </p:blipFill>
        <p:spPr bwMode="auto">
          <a:xfrm>
            <a:off x="-72232" y="0"/>
            <a:ext cx="9216231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5605" name="Рисунок 25" descr="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2557" y="2132856"/>
            <a:ext cx="2533650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Рисунок 27" descr="2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23385">
            <a:off x="6277622" y="3869430"/>
            <a:ext cx="25908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Рисунок 26" descr="1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925490">
            <a:off x="106049" y="3702632"/>
            <a:ext cx="25527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4046">
            <a:off x="208905" y="421340"/>
            <a:ext cx="3652627" cy="25138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19435">
            <a:off x="5264738" y="436201"/>
            <a:ext cx="3609546" cy="22926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208"/>
          <a:stretch/>
        </p:blipFill>
        <p:spPr>
          <a:xfrm>
            <a:off x="2771800" y="4554133"/>
            <a:ext cx="3384376" cy="218723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-12204" y="-5715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968474"/>
            <a:ext cx="878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91277" cy="62646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3157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-12204" y="-5715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968474"/>
            <a:ext cx="878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95" y="260648"/>
            <a:ext cx="8535293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211889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-12204" y="-5715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968474"/>
            <a:ext cx="878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876" r="14109"/>
          <a:stretch/>
        </p:blipFill>
        <p:spPr bwMode="auto">
          <a:xfrm>
            <a:off x="1043608" y="404664"/>
            <a:ext cx="734481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211889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-12204" y="-5715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968474"/>
            <a:ext cx="878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323528" y="548680"/>
            <a:ext cx="8352927" cy="54726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3157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12.jpg"/>
          <p:cNvPicPr>
            <a:picLocks noChangeAspect="1"/>
          </p:cNvPicPr>
          <p:nvPr/>
        </p:nvPicPr>
        <p:blipFill>
          <a:blip r:embed="rId2" cstate="print"/>
          <a:srcRect b="8576"/>
          <a:stretch>
            <a:fillRect/>
          </a:stretch>
        </p:blipFill>
        <p:spPr>
          <a:xfrm>
            <a:off x="2163" y="-24974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4" y="692697"/>
            <a:ext cx="741682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FFFF00"/>
              </a:solidFill>
            </a:endParaRPr>
          </a:p>
          <a:p>
            <a:pPr algn="ctr"/>
            <a:endParaRPr lang="ru-RU" sz="1600" dirty="0">
              <a:solidFill>
                <a:srgbClr val="FFFF00"/>
              </a:solidFill>
            </a:endParaRPr>
          </a:p>
        </p:txBody>
      </p:sp>
      <p:pic>
        <p:nvPicPr>
          <p:cNvPr id="93186" name="Picture 2" descr="C:\Users\1\Desktop\ДЕЛОПРОИЗВОДСТВО 2016\ФОТО 2016Г САД 2\ФОТО НОВЙ ГОД 2016\IMG-20161230-WA0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6036" y="3573015"/>
            <a:ext cx="4070426" cy="3074967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942" y="174167"/>
            <a:ext cx="4572000" cy="314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94" y="3573016"/>
            <a:ext cx="4032448" cy="307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730236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3" y="476672"/>
            <a:ext cx="7560839" cy="4896544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>
                <a:gd name="adj1" fmla="val 6250"/>
                <a:gd name="adj2" fmla="val 131"/>
              </a:avLst>
            </a:prstTxWarp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Arial Narrow" pitchFamily="34" charset="0"/>
              </a:rPr>
              <a:t>ОРГАНИЗАЦИОННО-ОБРАЗОВАТЕЛЬНАЯ ДЕЯТЕЛЬНОСТЬ С ДЕТЬМИ</a:t>
            </a:r>
            <a:endParaRPr lang="ru-RU" sz="48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-20170208-WA00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548680"/>
            <a:ext cx="5328592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IMG-20170208-WA00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2276872"/>
            <a:ext cx="4932040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Рисунок 3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67586" name="Прямоугольник 1"/>
          <p:cNvSpPr>
            <a:spLocks noChangeArrowheads="1"/>
          </p:cNvSpPr>
          <p:nvPr/>
        </p:nvSpPr>
        <p:spPr bwMode="auto">
          <a:xfrm>
            <a:off x="468313" y="260350"/>
            <a:ext cx="813593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dirty="0" smtClean="0">
                <a:latin typeface="Constantia" pitchFamily="18" charset="0"/>
              </a:rPr>
              <a:t>. </a:t>
            </a:r>
            <a:endParaRPr lang="ru-RU" sz="3200" dirty="0">
              <a:latin typeface="Constantia" pitchFamily="18" charset="0"/>
            </a:endParaRPr>
          </a:p>
        </p:txBody>
      </p:sp>
      <p:pic>
        <p:nvPicPr>
          <p:cNvPr id="67587" name="Picture 4" descr="C:\Users\Эра\Desktop\фото садика\956KPTQG\IMG_14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569" y="332656"/>
            <a:ext cx="8424862" cy="620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3" y="-51688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3689" y="-459431"/>
            <a:ext cx="5760640" cy="763285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0648"/>
            <a:ext cx="4104457" cy="6048672"/>
          </a:xfrm>
          <a:prstGeom prst="rect">
            <a:avLst/>
          </a:prstGeom>
        </p:spPr>
      </p:pic>
      <p:pic>
        <p:nvPicPr>
          <p:cNvPr id="7" name="Рисунок 6" descr="Рисунок (45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188640"/>
            <a:ext cx="4208488" cy="60486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06174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-180528" y="-99392"/>
            <a:ext cx="9289032" cy="695739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63490" name="Прямоугольник 1"/>
          <p:cNvSpPr>
            <a:spLocks noChangeArrowheads="1"/>
          </p:cNvSpPr>
          <p:nvPr/>
        </p:nvSpPr>
        <p:spPr bwMode="auto">
          <a:xfrm>
            <a:off x="179513" y="764704"/>
            <a:ext cx="8424935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Wave1">
              <a:avLst>
                <a:gd name="adj1" fmla="val 9288"/>
                <a:gd name="adj2" fmla="val 7395"/>
              </a:avLst>
            </a:prstTxWarp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 ТА</a:t>
            </a:r>
          </a:p>
          <a:p>
            <a:pPr algn="ctr"/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 РОДИТЕЛЯМИ</a:t>
            </a:r>
            <a:endParaRPr lang="ru-RU" sz="24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" y="-20487"/>
            <a:ext cx="9169400" cy="752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64349310"/>
              </p:ext>
            </p:extLst>
          </p:nvPr>
        </p:nvGraphicFramePr>
        <p:xfrm>
          <a:off x="1187624" y="2420888"/>
          <a:ext cx="6096000" cy="229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УЧ.ГОДА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ВЫСОКИЙ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СРЕДНИЙ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НИЗКИЙ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2014-2015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2%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68%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30%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2015-2016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76%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677312471"/>
              </p:ext>
            </p:extLst>
          </p:nvPr>
        </p:nvGraphicFramePr>
        <p:xfrm>
          <a:off x="1907704" y="2420888"/>
          <a:ext cx="8748464" cy="4067175"/>
        </p:xfrm>
        <a:graphic>
          <a:graphicData uri="http://schemas.openxmlformats.org/presentationml/2006/ole">
            <p:oleObj spid="_x0000_s11278" name="Диаграмма" r:id="rId4" imgW="6095951" imgH="4067327" progId="MSGraph.Chart.8">
              <p:embed followColorScheme="full"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99592" y="44624"/>
            <a:ext cx="73448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</a:rPr>
              <a:t>Результаты     </a:t>
            </a:r>
            <a:r>
              <a:rPr lang="ru-RU" sz="3600" b="1" dirty="0">
                <a:solidFill>
                  <a:srgbClr val="FF0000"/>
                </a:solidFill>
                <a:latin typeface="Cambria" pitchFamily="18" charset="0"/>
              </a:rPr>
              <a:t>усвоения </a:t>
            </a:r>
          </a:p>
          <a:p>
            <a:pPr algn="ctr"/>
            <a:r>
              <a:rPr lang="ru-RU" sz="3600" b="1" smtClean="0">
                <a:solidFill>
                  <a:srgbClr val="FF0000"/>
                </a:solidFill>
                <a:latin typeface="Cambria" pitchFamily="18" charset="0"/>
              </a:rPr>
              <a:t>программного   материала</a:t>
            </a:r>
            <a:endParaRPr lang="ru-RU" sz="360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endParaRPr lang="ru-RU" sz="3600" b="1" dirty="0">
              <a:solidFill>
                <a:srgbClr val="FF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47632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70209_1352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20688"/>
            <a:ext cx="8064896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65538" name="Прямоугольник 1"/>
          <p:cNvSpPr>
            <a:spLocks noChangeArrowheads="1"/>
          </p:cNvSpPr>
          <p:nvPr/>
        </p:nvSpPr>
        <p:spPr bwMode="auto">
          <a:xfrm>
            <a:off x="642938" y="188913"/>
            <a:ext cx="8001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145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r="14493"/>
          <a:stretch>
            <a:fillRect/>
          </a:stretch>
        </p:blipFill>
        <p:spPr>
          <a:xfrm>
            <a:off x="323528" y="836712"/>
            <a:ext cx="4248472" cy="43696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IMG_2162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tretch>
            <a:fillRect/>
          </a:stretch>
        </p:blipFill>
        <p:spPr>
          <a:xfrm>
            <a:off x="4211960" y="980728"/>
            <a:ext cx="4752528" cy="5021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789" y="648399"/>
            <a:ext cx="7807627" cy="522887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prstTxWarp prst="textDeflate">
              <a:avLst>
                <a:gd name="adj" fmla="val 17876"/>
              </a:avLst>
            </a:prstTxWarp>
            <a:spAutoFit/>
            <a:scene3d>
              <a:camera prst="isometricOffAxis2Right"/>
              <a:lightRig rig="threePt" dir="t"/>
            </a:scene3d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 </a:t>
            </a:r>
            <a:r>
              <a:rPr lang="ru-RU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УЧАСТИЕ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В МЕРОПРИЯТИЯХ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6687837"/>
      </p:ext>
    </p:extLst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-20161230-WA0081.jpg"/>
          <p:cNvPicPr>
            <a:picLocks noChangeAspect="1"/>
          </p:cNvPicPr>
          <p:nvPr/>
        </p:nvPicPr>
        <p:blipFill>
          <a:blip r:embed="rId2" cstate="print"/>
          <a:srcRect l="19048" b="38658"/>
          <a:stretch>
            <a:fillRect/>
          </a:stretch>
        </p:blipFill>
        <p:spPr>
          <a:xfrm>
            <a:off x="395536" y="548680"/>
            <a:ext cx="8496944" cy="561662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-01-02-16-13-24-47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620688"/>
            <a:ext cx="6768752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692.JPG"/>
          <p:cNvPicPr>
            <a:picLocks noChangeAspect="1"/>
          </p:cNvPicPr>
          <p:nvPr/>
        </p:nvPicPr>
        <p:blipFill>
          <a:blip r:embed="rId2" cstate="print"/>
          <a:srcRect l="50000"/>
          <a:stretch>
            <a:fillRect/>
          </a:stretch>
        </p:blipFill>
        <p:spPr>
          <a:xfrm>
            <a:off x="251520" y="188640"/>
            <a:ext cx="4320480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IMG_06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63888" y="1412776"/>
            <a:ext cx="6480720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Прямоугольник 1"/>
          <p:cNvSpPr>
            <a:spLocks noChangeArrowheads="1"/>
          </p:cNvSpPr>
          <p:nvPr/>
        </p:nvSpPr>
        <p:spPr bwMode="auto">
          <a:xfrm>
            <a:off x="2736850" y="260350"/>
            <a:ext cx="50038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3200">
              <a:latin typeface="Constantia" pitchFamily="18" charset="0"/>
            </a:endParaRPr>
          </a:p>
          <a:p>
            <a:r>
              <a:rPr lang="ru-RU" sz="3200">
                <a:latin typeface="Constantia" pitchFamily="18" charset="0"/>
              </a:rPr>
              <a:t>«Царь Султан», «Шут». </a:t>
            </a:r>
          </a:p>
        </p:txBody>
      </p:sp>
      <p:pic>
        <p:nvPicPr>
          <p:cNvPr id="69634" name="Picture 2" descr="C:\Users\Эра\Desktop\фото садика\846AMJCE\IMG_75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268760"/>
            <a:ext cx="8280920" cy="2483407"/>
          </a:xfrm>
          <a:prstGeom prst="rect">
            <a:avLst/>
          </a:prstGeom>
        </p:spPr>
        <p:txBody>
          <a:bodyPr>
            <a:prstTxWarp prst="textWave1">
              <a:avLst>
                <a:gd name="adj1" fmla="val 12500"/>
                <a:gd name="adj2" fmla="val -680"/>
              </a:avLst>
            </a:prstTxWarp>
            <a:spAutoFit/>
          </a:bodyPr>
          <a:lstStyle/>
          <a:p>
            <a:pPr algn="ctr"/>
            <a:endParaRPr lang="ru-RU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ДУХОВНО-НРАВСТВЕННОЕ </a:t>
            </a:r>
          </a:p>
          <a:p>
            <a:pPr algn="ctr"/>
            <a:r>
              <a:rPr lang="ru-RU" b="1" dirty="0" smtClean="0">
                <a:ln>
                  <a:solidFill>
                    <a:schemeClr val="accent6"/>
                  </a:solidFill>
                </a:ln>
                <a:solidFill>
                  <a:srgbClr val="FF0000"/>
                </a:solidFill>
                <a:latin typeface="Cambria" pitchFamily="18" charset="0"/>
              </a:rPr>
              <a:t>ВОСПИТАНИЕ</a:t>
            </a:r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ДЕТЕЙ</a:t>
            </a:r>
            <a:endParaRPr lang="ru-RU" b="1" dirty="0">
              <a:solidFill>
                <a:srgbClr val="FF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5633083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785813" y="-147387"/>
            <a:ext cx="7643812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800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cs typeface="Times New Roman" pitchFamily="18" charset="0"/>
              </a:rPr>
              <a:t>На </a:t>
            </a:r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свете много различных </a:t>
            </a:r>
            <a:endParaRPr lang="ru-RU" sz="2800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cs typeface="Times New Roman" pitchFamily="18" charset="0"/>
              </a:rPr>
              <a:t>профессий</a:t>
            </a:r>
            <a:endParaRPr lang="ru-RU" sz="2800" b="1" dirty="0">
              <a:solidFill>
                <a:srgbClr val="FF0000"/>
              </a:solidFill>
            </a:endParaRPr>
          </a:p>
          <a:p>
            <a:pPr algn="ctr" eaLnBrk="0" hangingPunct="0"/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И в каждом есть прелесть своя</a:t>
            </a:r>
            <a:endParaRPr lang="ru-RU" sz="2800" b="1" dirty="0">
              <a:solidFill>
                <a:srgbClr val="FF0000"/>
              </a:solidFill>
            </a:endParaRPr>
          </a:p>
          <a:p>
            <a:pPr algn="ctr" eaLnBrk="0" hangingPunct="0"/>
            <a:r>
              <a:rPr lang="ru-RU" sz="2800" b="1" dirty="0">
                <a:solidFill>
                  <a:srgbClr val="7030A0"/>
                </a:solidFill>
                <a:cs typeface="Times New Roman" pitchFamily="18" charset="0"/>
              </a:rPr>
              <a:t>Но нет благородней, нужней и полезней</a:t>
            </a:r>
            <a:endParaRPr lang="ru-RU" sz="2800" b="1" dirty="0">
              <a:solidFill>
                <a:srgbClr val="7030A0"/>
              </a:solidFill>
            </a:endParaRPr>
          </a:p>
          <a:p>
            <a:pPr algn="ctr" eaLnBrk="0" hangingPunct="0"/>
            <a:r>
              <a:rPr lang="ru-RU" sz="2800" b="1" dirty="0">
                <a:solidFill>
                  <a:srgbClr val="7030A0"/>
                </a:solidFill>
                <a:cs typeface="Times New Roman" pitchFamily="18" charset="0"/>
              </a:rPr>
              <a:t>Чем та, кем работаю я.</a:t>
            </a:r>
            <a:endParaRPr lang="ru-RU" sz="2800" b="1" dirty="0">
              <a:solidFill>
                <a:srgbClr val="7030A0"/>
              </a:solidFill>
            </a:endParaRPr>
          </a:p>
          <a:p>
            <a:pPr algn="ctr" eaLnBrk="0" hangingPunct="0"/>
            <a:r>
              <a:rPr lang="ru-RU" sz="2800" b="1" dirty="0">
                <a:solidFill>
                  <a:srgbClr val="7030A0"/>
                </a:solidFill>
                <a:cs typeface="Times New Roman" pitchFamily="18" charset="0"/>
              </a:rPr>
              <a:t>И если хвалой награждают поэта</a:t>
            </a:r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,</a:t>
            </a:r>
            <a:endParaRPr lang="ru-RU" sz="2800" b="1" dirty="0">
              <a:solidFill>
                <a:srgbClr val="FF0000"/>
              </a:solidFill>
            </a:endParaRPr>
          </a:p>
          <a:p>
            <a:pPr algn="ctr" eaLnBrk="0" hangingPunct="0"/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Иль славят артиста, врача</a:t>
            </a:r>
            <a:endParaRPr lang="ru-RU" sz="2800" b="1" dirty="0">
              <a:solidFill>
                <a:srgbClr val="FF0000"/>
              </a:solidFill>
            </a:endParaRPr>
          </a:p>
          <a:p>
            <a:pPr algn="ctr" eaLnBrk="0" hangingPunct="0"/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Горжусь я за них, потому что растила</a:t>
            </a:r>
            <a:endParaRPr lang="ru-RU" sz="2800" b="1" dirty="0">
              <a:solidFill>
                <a:srgbClr val="FF0000"/>
              </a:solidFill>
            </a:endParaRPr>
          </a:p>
          <a:p>
            <a:pPr algn="ctr" eaLnBrk="0" hangingPunct="0"/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Их воспитатель - Я.</a:t>
            </a:r>
            <a:endParaRPr lang="ru-RU" sz="2800" b="1" dirty="0">
              <a:solidFill>
                <a:srgbClr val="FF0000"/>
              </a:solidFill>
            </a:endParaRPr>
          </a:p>
          <a:p>
            <a:pPr eaLnBrk="0" hangingPunct="0"/>
            <a:endParaRPr lang="ru-RU" sz="2800" b="1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2" descr="64.jpg"/>
          <p:cNvPicPr>
            <a:picLocks noChangeAspect="1"/>
          </p:cNvPicPr>
          <p:nvPr/>
        </p:nvPicPr>
        <p:blipFill>
          <a:blip r:embed="rId2" cstate="print"/>
          <a:srcRect l="7208" t="4642" r="7208" b="44960"/>
          <a:stretch>
            <a:fillRect/>
          </a:stretch>
        </p:blipFill>
        <p:spPr bwMode="auto">
          <a:xfrm>
            <a:off x="-12204" y="-57150"/>
            <a:ext cx="9144000" cy="6858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968474"/>
            <a:ext cx="878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319269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103844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-01-02-16-13-24-1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3960440" cy="3888432"/>
          </a:xfrm>
          <a:prstGeom prst="rect">
            <a:avLst/>
          </a:prstGeom>
        </p:spPr>
      </p:pic>
      <p:pic>
        <p:nvPicPr>
          <p:cNvPr id="3" name="Рисунок 2" descr="image-01-02-16-13-24-5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924944"/>
            <a:ext cx="4752528" cy="3600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20"/>
            <a:ext cx="914400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764704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entury" pitchFamily="18" charset="0"/>
              </a:rPr>
              <a:t>НАУЧНО-МЕТОДИЧЕСКАЯ РАБОТА:</a:t>
            </a:r>
            <a:endParaRPr lang="ru-RU" sz="3200" b="1" dirty="0">
              <a:solidFill>
                <a:srgbClr val="FF0000"/>
              </a:solidFill>
              <a:latin typeface="Century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2274838"/>
            <a:ext cx="684076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660066"/>
                </a:solidFill>
              </a:rPr>
              <a:t>вхожу в состав Методического совета ДОУ;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660066"/>
                </a:solidFill>
              </a:rPr>
              <a:t> являюсь членом  творческой группы;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660066"/>
                </a:solidFill>
              </a:rPr>
              <a:t> активный участник  МО  педагогов ДОУ; 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660066"/>
                </a:solidFill>
              </a:rPr>
              <a:t>являюсь </a:t>
            </a:r>
            <a:r>
              <a:rPr lang="ru-RU" sz="3200" b="1" dirty="0">
                <a:solidFill>
                  <a:srgbClr val="660066"/>
                </a:solidFill>
              </a:rPr>
              <a:t>наставником  молодых </a:t>
            </a:r>
            <a:r>
              <a:rPr lang="ru-RU" sz="3200" b="1" dirty="0" smtClean="0">
                <a:solidFill>
                  <a:srgbClr val="660066"/>
                </a:solidFill>
              </a:rPr>
              <a:t>специалистов.</a:t>
            </a:r>
            <a:endParaRPr lang="ru-RU" sz="32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0518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24744"/>
            <a:ext cx="8424936" cy="4248472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>
                <a:gd name="adj1" fmla="val 6250"/>
                <a:gd name="adj2" fmla="val 7896"/>
              </a:avLst>
            </a:prstTxWarp>
            <a:spAutoFit/>
          </a:bodyPr>
          <a:lstStyle/>
          <a:p>
            <a:r>
              <a:rPr lang="ru-RU" dirty="0" smtClean="0"/>
              <a:t>	</a:t>
            </a:r>
            <a:r>
              <a:rPr lang="ru-RU" dirty="0" smtClean="0">
                <a:solidFill>
                  <a:srgbClr val="FF0000"/>
                </a:solidFill>
              </a:rPr>
              <a:t>Взаимодействие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с   педагогами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14129</TotalTime>
  <Words>407</Words>
  <Application>Microsoft Office PowerPoint</Application>
  <PresentationFormat>Экран (4:3)</PresentationFormat>
  <Paragraphs>142</Paragraphs>
  <Slides>71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3" baseType="lpstr">
      <vt:lpstr>Воздушный поток</vt:lpstr>
      <vt:lpstr>Диаграмма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 коммуникативные игры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«РОДНИЧОК»</dc:title>
  <dc:creator>ashab</dc:creator>
  <cp:lastModifiedBy>1</cp:lastModifiedBy>
  <cp:revision>947</cp:revision>
  <dcterms:modified xsi:type="dcterms:W3CDTF">2017-04-14T07:08:51Z</dcterms:modified>
</cp:coreProperties>
</file>