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ms-powerpoint.presentation.macroEnabled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15" r:id="rId1"/>
  </p:sldMasterIdLst>
  <p:notesMasterIdLst>
    <p:notesMasterId r:id="rId59"/>
  </p:notesMasterIdLst>
  <p:handoutMasterIdLst>
    <p:handoutMasterId r:id="rId60"/>
  </p:handoutMasterIdLst>
  <p:sldIdLst>
    <p:sldId id="988" r:id="rId2"/>
    <p:sldId id="883" r:id="rId3"/>
    <p:sldId id="888" r:id="rId4"/>
    <p:sldId id="1002" r:id="rId5"/>
    <p:sldId id="1003" r:id="rId6"/>
    <p:sldId id="941" r:id="rId7"/>
    <p:sldId id="882" r:id="rId8"/>
    <p:sldId id="886" r:id="rId9"/>
    <p:sldId id="940" r:id="rId10"/>
    <p:sldId id="959" r:id="rId11"/>
    <p:sldId id="939" r:id="rId12"/>
    <p:sldId id="881" r:id="rId13"/>
    <p:sldId id="956" r:id="rId14"/>
    <p:sldId id="925" r:id="rId15"/>
    <p:sldId id="928" r:id="rId16"/>
    <p:sldId id="890" r:id="rId17"/>
    <p:sldId id="929" r:id="rId18"/>
    <p:sldId id="921" r:id="rId19"/>
    <p:sldId id="994" r:id="rId20"/>
    <p:sldId id="933" r:id="rId21"/>
    <p:sldId id="965" r:id="rId22"/>
    <p:sldId id="943" r:id="rId23"/>
    <p:sldId id="750" r:id="rId24"/>
    <p:sldId id="749" r:id="rId25"/>
    <p:sldId id="778" r:id="rId26"/>
    <p:sldId id="739" r:id="rId27"/>
    <p:sldId id="892" r:id="rId28"/>
    <p:sldId id="932" r:id="rId29"/>
    <p:sldId id="821" r:id="rId30"/>
    <p:sldId id="946" r:id="rId31"/>
    <p:sldId id="849" r:id="rId32"/>
    <p:sldId id="858" r:id="rId33"/>
    <p:sldId id="891" r:id="rId34"/>
    <p:sldId id="735" r:id="rId35"/>
    <p:sldId id="993" r:id="rId36"/>
    <p:sldId id="732" r:id="rId37"/>
    <p:sldId id="733" r:id="rId38"/>
    <p:sldId id="992" r:id="rId39"/>
    <p:sldId id="738" r:id="rId40"/>
    <p:sldId id="756" r:id="rId41"/>
    <p:sldId id="996" r:id="rId42"/>
    <p:sldId id="997" r:id="rId43"/>
    <p:sldId id="998" r:id="rId44"/>
    <p:sldId id="953" r:id="rId45"/>
    <p:sldId id="893" r:id="rId46"/>
    <p:sldId id="772" r:id="rId47"/>
    <p:sldId id="867" r:id="rId48"/>
    <p:sldId id="898" r:id="rId49"/>
    <p:sldId id="944" r:id="rId50"/>
    <p:sldId id="985" r:id="rId51"/>
    <p:sldId id="955" r:id="rId52"/>
    <p:sldId id="846" r:id="rId53"/>
    <p:sldId id="980" r:id="rId54"/>
    <p:sldId id="873" r:id="rId55"/>
    <p:sldId id="1001" r:id="rId56"/>
    <p:sldId id="999" r:id="rId57"/>
    <p:sldId id="962" r:id="rId5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shab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Rg st="1" end="92"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FF"/>
    <a:srgbClr val="A64646"/>
    <a:srgbClr val="6600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6962" autoAdjust="0"/>
    <p:restoredTop sz="92883" autoAdjust="0"/>
  </p:normalViewPr>
  <p:slideViewPr>
    <p:cSldViewPr>
      <p:cViewPr varScale="1">
        <p:scale>
          <a:sx n="70" d="100"/>
          <a:sy n="70" d="100"/>
        </p:scale>
        <p:origin x="-132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6" d="100"/>
        <a:sy n="8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2892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F006BFD2-FA14-4335-9177-52421289D52E}" type="datetimeFigureOut">
              <a:rPr lang="ru-RU"/>
              <a:pPr>
                <a:defRPr/>
              </a:pPr>
              <a:t>03.02.2020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672F22CE-6A7D-4C14-9484-1895AC9229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34982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7BB8579C-424F-47FA-A328-0E4179673414}" type="datetimeFigureOut">
              <a:rPr lang="ru-RU"/>
              <a:pPr>
                <a:defRPr/>
              </a:pPr>
              <a:t>03.02.2020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9F64AFFA-4190-4D35-8254-CF5682E5E8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268537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638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D5EDF4F-2AB0-4AA6-9A2C-9CA56818B09F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3779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64AFFA-4190-4D35-8254-CF5682E5E8AF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64AFFA-4190-4D35-8254-CF5682E5E8AF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846838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662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1E3F1C4-F960-45B0-B877-59F92AC7A844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0F0FF9-6174-4425-BD97-3C1EB53714AA}" type="datetimeFigureOut">
              <a:rPr lang="ru-RU" smtClean="0"/>
              <a:pPr>
                <a:defRPr/>
              </a:pPr>
              <a:t>03.02.2020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0734D5-4913-4AD3-8DE4-86D8CE59A19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024253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3983A8-0289-44B6-A8A9-678A5D532406}" type="datetimeFigureOut">
              <a:rPr lang="ru-RU" smtClean="0"/>
              <a:pPr>
                <a:defRPr/>
              </a:pPr>
              <a:t>03.02.2020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813646-30FF-426D-85F5-78D48380975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821368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9F19B88-3662-41BF-828B-5E1AF3600C75}" type="datetimeFigureOut">
              <a:rPr lang="ru-RU" smtClean="0"/>
              <a:pPr>
                <a:defRPr/>
              </a:pPr>
              <a:t>03.02.2020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A7CE5F-C33B-4E60-9C1F-F415F6D4A3B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590136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4A3CB8-F22F-42C6-9B2F-312A400593B0}" type="datetimeFigureOut">
              <a:rPr lang="ru-RU" smtClean="0"/>
              <a:pPr>
                <a:defRPr/>
              </a:pPr>
              <a:t>03.02.2020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9A2F06-A25E-4087-A294-F2BA9287C47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051328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2785A5-02C7-4A3B-B455-9A4879578DC7}" type="datetimeFigureOut">
              <a:rPr lang="ru-RU" smtClean="0"/>
              <a:pPr>
                <a:defRPr/>
              </a:pPr>
              <a:t>03.02.2020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5542C-7C7A-4BFF-8009-2B58142AD05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283973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76376F4-79BB-45D3-B1E6-9DA4CE20753D}" type="datetimeFigureOut">
              <a:rPr lang="ru-RU" smtClean="0"/>
              <a:pPr>
                <a:defRPr/>
              </a:pPr>
              <a:t>03.02.2020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4039E8-53D6-40FA-A19C-87FD3361CD8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087637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1F020A-5BD9-49B3-A2A3-21F546E7B9CF}" type="datetimeFigureOut">
              <a:rPr lang="ru-RU" smtClean="0"/>
              <a:pPr>
                <a:defRPr/>
              </a:pPr>
              <a:t>03.02.2020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F0A688-766B-4C7E-A755-68A04CA788D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068816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B60C71-7FF7-4859-A99B-228FA8E4725A}" type="datetimeFigureOut">
              <a:rPr lang="ru-RU" smtClean="0"/>
              <a:pPr>
                <a:defRPr/>
              </a:pPr>
              <a:t>03.02.2020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23A24C-4B59-4DF1-8145-ECF92A96D12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658664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293499-6BC9-4668-9869-12BCE28CC69D}" type="datetimeFigureOut">
              <a:rPr lang="ru-RU" smtClean="0"/>
              <a:pPr>
                <a:defRPr/>
              </a:pPr>
              <a:t>03.02.2020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7B4343-C003-4992-9C1D-186018B8014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751202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C6F9C6-EC1B-447C-A51F-2E7813DE8188}" type="datetimeFigureOut">
              <a:rPr lang="ru-RU" smtClean="0"/>
              <a:pPr>
                <a:defRPr/>
              </a:pPr>
              <a:t>03.02.2020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26BF33-272D-488C-8356-4B4E6AC3795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866191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407660-7667-47C9-8C5A-CF40CD01034D}" type="datetimeFigureOut">
              <a:rPr lang="ru-RU" smtClean="0"/>
              <a:pPr>
                <a:defRPr/>
              </a:pPr>
              <a:t>03.02.2020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919CC0-02AB-4D8F-93E8-C3C7EF1B2AB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95493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CFB697B-21E1-432B-8B35-9FB7F2BE142D}" type="datetimeFigureOut">
              <a:rPr lang="ru-RU" smtClean="0"/>
              <a:pPr>
                <a:defRPr/>
              </a:pPr>
              <a:t>03.02.2020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9D21F4C-83AA-4A62-875B-66D6344B29E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68126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6" r:id="rId1"/>
    <p:sldLayoutId id="2147484317" r:id="rId2"/>
    <p:sldLayoutId id="2147484318" r:id="rId3"/>
    <p:sldLayoutId id="2147484319" r:id="rId4"/>
    <p:sldLayoutId id="2147484320" r:id="rId5"/>
    <p:sldLayoutId id="2147484321" r:id="rId6"/>
    <p:sldLayoutId id="2147484322" r:id="rId7"/>
    <p:sldLayoutId id="2147484323" r:id="rId8"/>
    <p:sldLayoutId id="2147484324" r:id="rId9"/>
    <p:sldLayoutId id="2147484325" r:id="rId10"/>
    <p:sldLayoutId id="2147484326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41.jpeg"/><Relationship Id="rId7" Type="http://schemas.openxmlformats.org/officeDocument/2006/relationships/image" Target="../media/image8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08" y="3456"/>
            <a:ext cx="9139392" cy="68545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362" name="TextBox 3"/>
          <p:cNvSpPr txBox="1">
            <a:spLocks noChangeArrowheads="1"/>
          </p:cNvSpPr>
          <p:nvPr/>
        </p:nvSpPr>
        <p:spPr bwMode="auto">
          <a:xfrm>
            <a:off x="4608" y="116632"/>
            <a:ext cx="9144000" cy="510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3200" b="1" dirty="0">
              <a:solidFill>
                <a:srgbClr val="FF0000"/>
              </a:solidFill>
              <a:latin typeface="Constantia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nstantia" pitchFamily="18" charset="0"/>
              </a:rPr>
              <a:t>                                          </a:t>
            </a:r>
            <a:r>
              <a:rPr lang="ru-RU" sz="2800" b="1" dirty="0" smtClean="0">
                <a:solidFill>
                  <a:srgbClr val="FFFFFF"/>
                </a:solidFill>
                <a:latin typeface="Constantia" pitchFamily="18" charset="0"/>
              </a:rPr>
              <a:t>МБДОУ  детский сад </a:t>
            </a:r>
          </a:p>
          <a:p>
            <a:pPr algn="ctr"/>
            <a:r>
              <a:rPr lang="ru-RU" sz="2800" b="1" dirty="0" smtClean="0">
                <a:solidFill>
                  <a:srgbClr val="FFFFFF"/>
                </a:solidFill>
                <a:latin typeface="Constantia" pitchFamily="18" charset="0"/>
              </a:rPr>
              <a:t>                                        «Родничок»  с. </a:t>
            </a:r>
            <a:r>
              <a:rPr lang="ru-RU" sz="2800" b="1" dirty="0" err="1" smtClean="0">
                <a:solidFill>
                  <a:srgbClr val="FFFFFF"/>
                </a:solidFill>
                <a:latin typeface="Constantia" pitchFamily="18" charset="0"/>
              </a:rPr>
              <a:t>В-Нойбера</a:t>
            </a:r>
            <a:endParaRPr lang="ru-RU" sz="2800" b="1" dirty="0" smtClean="0">
              <a:solidFill>
                <a:srgbClr val="FFFFFF"/>
              </a:solidFill>
              <a:latin typeface="Constantia" pitchFamily="18" charset="0"/>
            </a:endParaRPr>
          </a:p>
          <a:p>
            <a:pPr algn="ctr"/>
            <a:endParaRPr lang="ru-RU" sz="3200" b="1" dirty="0" smtClean="0">
              <a:solidFill>
                <a:srgbClr val="FFFFFF"/>
              </a:solidFill>
              <a:latin typeface="Constantia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FFFFFF"/>
                </a:solidFill>
                <a:latin typeface="Constantia" pitchFamily="18" charset="0"/>
              </a:rPr>
              <a:t>                            </a:t>
            </a:r>
          </a:p>
          <a:p>
            <a:pPr algn="ctr"/>
            <a:endParaRPr lang="ru-RU" sz="3200" b="1" dirty="0" smtClean="0">
              <a:solidFill>
                <a:srgbClr val="FFFFFF"/>
              </a:solidFill>
              <a:latin typeface="Constantia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FFFFFF"/>
                </a:solidFill>
                <a:latin typeface="Constantia" pitchFamily="18" charset="0"/>
              </a:rPr>
              <a:t>          </a:t>
            </a:r>
            <a:r>
              <a:rPr lang="ru-RU" sz="5400" b="1" dirty="0" err="1" smtClean="0">
                <a:solidFill>
                  <a:srgbClr val="FFFFFF"/>
                </a:solidFill>
                <a:latin typeface="Constantia" pitchFamily="18" charset="0"/>
              </a:rPr>
              <a:t>Портфолио</a:t>
            </a:r>
            <a:endParaRPr lang="ru-RU" sz="5400" b="1" dirty="0" smtClean="0">
              <a:solidFill>
                <a:srgbClr val="FFFFFF"/>
              </a:solidFill>
              <a:latin typeface="Constantia" pitchFamily="18" charset="0"/>
            </a:endParaRPr>
          </a:p>
          <a:p>
            <a:pPr algn="ctr"/>
            <a:endParaRPr lang="ru-RU" sz="3200" b="1" dirty="0">
              <a:solidFill>
                <a:srgbClr val="FFFFFF"/>
              </a:solidFill>
              <a:latin typeface="Constantia" pitchFamily="18" charset="0"/>
            </a:endParaRPr>
          </a:p>
          <a:p>
            <a:pPr algn="ctr"/>
            <a:endParaRPr lang="ru-RU" sz="2800" b="1" dirty="0">
              <a:solidFill>
                <a:srgbClr val="FFFFFF"/>
              </a:solidFill>
              <a:latin typeface="Constantia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FFFFFF"/>
                </a:solidFill>
                <a:latin typeface="Constantia" pitchFamily="18" charset="0"/>
              </a:rPr>
              <a:t>	</a:t>
            </a:r>
            <a:endParaRPr lang="ru-RU" sz="2800" b="1" dirty="0">
              <a:solidFill>
                <a:srgbClr val="FFFFFF"/>
              </a:solidFill>
              <a:latin typeface="Constantia" pitchFamily="18" charset="0"/>
            </a:endParaRPr>
          </a:p>
        </p:txBody>
      </p:sp>
      <p:sp>
        <p:nvSpPr>
          <p:cNvPr id="15363" name="Прямоугольник 5"/>
          <p:cNvSpPr>
            <a:spLocks noChangeArrowheads="1"/>
          </p:cNvSpPr>
          <p:nvPr/>
        </p:nvSpPr>
        <p:spPr bwMode="auto">
          <a:xfrm>
            <a:off x="285750" y="3789363"/>
            <a:ext cx="857250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b="1" dirty="0">
              <a:solidFill>
                <a:srgbClr val="FF0000"/>
              </a:solidFill>
              <a:latin typeface="Constantia" pitchFamily="18" charset="0"/>
            </a:endParaRPr>
          </a:p>
          <a:p>
            <a:pPr algn="ctr"/>
            <a:endParaRPr lang="ru-RU" b="1" dirty="0">
              <a:solidFill>
                <a:srgbClr val="FF0000"/>
              </a:solidFill>
              <a:latin typeface="Constantia" pitchFamily="18" charset="0"/>
            </a:endParaRPr>
          </a:p>
          <a:p>
            <a:pPr algn="ctr"/>
            <a:endParaRPr lang="ru-RU" b="1" dirty="0">
              <a:solidFill>
                <a:srgbClr val="FF0000"/>
              </a:solidFill>
              <a:latin typeface="Constantia" pitchFamily="18" charset="0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Constantia" pitchFamily="18" charset="0"/>
              </a:rPr>
              <a:t>                </a:t>
            </a:r>
            <a:r>
              <a:rPr lang="ru-RU" b="1" dirty="0" smtClean="0">
                <a:solidFill>
                  <a:srgbClr val="FFFFFF"/>
                </a:solidFill>
                <a:latin typeface="Constantia" pitchFamily="18" charset="0"/>
              </a:rPr>
              <a:t>В</a:t>
            </a:r>
            <a:r>
              <a:rPr lang="ru-RU" sz="2800" b="1" dirty="0" smtClean="0">
                <a:solidFill>
                  <a:srgbClr val="FFFFFF"/>
                </a:solidFill>
                <a:latin typeface="Constantia" pitchFamily="18" charset="0"/>
              </a:rPr>
              <a:t>оспитателя </a:t>
            </a:r>
            <a:endParaRPr lang="en-US" sz="2800" b="1" dirty="0">
              <a:solidFill>
                <a:srgbClr val="FFFFFF"/>
              </a:solidFill>
              <a:latin typeface="Constantia" pitchFamily="18" charset="0"/>
            </a:endParaRPr>
          </a:p>
          <a:p>
            <a:pPr algn="ctr"/>
            <a:r>
              <a:rPr lang="en-US" sz="2800" b="1" dirty="0">
                <a:solidFill>
                  <a:srgbClr val="FFFFFF"/>
                </a:solidFill>
                <a:latin typeface="Constantia" pitchFamily="18" charset="0"/>
              </a:rPr>
              <a:t>  </a:t>
            </a:r>
            <a:r>
              <a:rPr lang="ru-RU" sz="2800" b="1" dirty="0" smtClean="0">
                <a:solidFill>
                  <a:srgbClr val="FFFFFF"/>
                </a:solidFill>
                <a:latin typeface="Constantia" pitchFamily="18" charset="0"/>
              </a:rPr>
              <a:t>   </a:t>
            </a:r>
            <a:r>
              <a:rPr lang="en-US" sz="2800" b="1" dirty="0" smtClean="0">
                <a:solidFill>
                  <a:srgbClr val="FFFFFF"/>
                </a:solidFill>
                <a:latin typeface="Constantia" pitchFamily="18" charset="0"/>
              </a:rPr>
              <a:t>  </a:t>
            </a:r>
            <a:r>
              <a:rPr lang="ru-RU" sz="2800" b="1" dirty="0" smtClean="0">
                <a:solidFill>
                  <a:srgbClr val="FFFFFF"/>
                </a:solidFill>
                <a:latin typeface="Constantia" pitchFamily="18" charset="0"/>
              </a:rPr>
              <a:t>Джабраиловой </a:t>
            </a:r>
            <a:r>
              <a:rPr lang="ru-RU" sz="2800" b="1" dirty="0" err="1" smtClean="0">
                <a:solidFill>
                  <a:srgbClr val="FFFFFF"/>
                </a:solidFill>
                <a:latin typeface="Constantia" pitchFamily="18" charset="0"/>
              </a:rPr>
              <a:t>Хеди</a:t>
            </a:r>
            <a:r>
              <a:rPr lang="ru-RU" sz="2800" b="1" dirty="0" smtClean="0">
                <a:solidFill>
                  <a:srgbClr val="FFFFFF"/>
                </a:solidFill>
                <a:latin typeface="Constantia" pitchFamily="18" charset="0"/>
              </a:rPr>
              <a:t> </a:t>
            </a:r>
            <a:r>
              <a:rPr lang="ru-RU" sz="2800" b="1" dirty="0" err="1" smtClean="0">
                <a:solidFill>
                  <a:srgbClr val="FFFFFF"/>
                </a:solidFill>
                <a:latin typeface="Constantia" pitchFamily="18" charset="0"/>
              </a:rPr>
              <a:t>Магадыевны</a:t>
            </a:r>
            <a:endParaRPr lang="ru-RU" sz="2800" b="1" dirty="0">
              <a:solidFill>
                <a:srgbClr val="FFFFFF"/>
              </a:solidFill>
              <a:latin typeface="Constantia" pitchFamily="18" charset="0"/>
            </a:endParaRPr>
          </a:p>
        </p:txBody>
      </p:sp>
      <p:pic>
        <p:nvPicPr>
          <p:cNvPr id="7" name="Рисунок 6" descr="logo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tretch>
            <a:fillRect/>
          </a:stretch>
        </p:blipFill>
        <p:spPr>
          <a:xfrm>
            <a:off x="395536" y="0"/>
            <a:ext cx="3131839" cy="309634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46850639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08" y="3456"/>
            <a:ext cx="9139392" cy="685454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588045">
            <a:off x="603148" y="1381232"/>
            <a:ext cx="2945597" cy="459444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000" b="5901"/>
          <a:stretch/>
        </p:blipFill>
        <p:spPr>
          <a:xfrm rot="1124312">
            <a:off x="3564295" y="513503"/>
            <a:ext cx="2687840" cy="403241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000" b="5901"/>
          <a:stretch/>
        </p:blipFill>
        <p:spPr>
          <a:xfrm rot="2297924">
            <a:off x="5696955" y="2322399"/>
            <a:ext cx="2585735" cy="3677372"/>
          </a:xfrm>
          <a:prstGeom prst="rect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0249124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80528" y="-99392"/>
            <a:ext cx="9324528" cy="698216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39752" y="1052736"/>
            <a:ext cx="532859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Мое педагогическое кредо:</a:t>
            </a:r>
          </a:p>
          <a:p>
            <a:pPr algn="ctr"/>
            <a:r>
              <a:rPr lang="ru-RU" sz="40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«Мечтай, твори, живи с любовью».</a:t>
            </a:r>
            <a:endParaRPr lang="ru-RU" sz="4000" b="1" dirty="0">
              <a:solidFill>
                <a:srgbClr val="0070C0"/>
              </a:solidFill>
              <a:latin typeface="Segoe Print" pitchFamily="2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08" y="3456"/>
            <a:ext cx="9139392" cy="685454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611560" y="764704"/>
            <a:ext cx="76328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  <a:latin typeface="Century" pitchFamily="18" charset="0"/>
              </a:rPr>
              <a:t>НАУЧНО-МЕТОДИЧЕСКАЯ РАБОТА:</a:t>
            </a:r>
            <a:endParaRPr lang="ru-RU" sz="3200" b="1" dirty="0">
              <a:solidFill>
                <a:srgbClr val="FFFF00"/>
              </a:solidFill>
              <a:latin typeface="Century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2274838"/>
            <a:ext cx="684076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3200" b="1" dirty="0" smtClean="0">
                <a:solidFill>
                  <a:srgbClr val="FFFF00"/>
                </a:solidFill>
              </a:rPr>
              <a:t>вхожу в состав Методического совета ДОУ;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3200" b="1" dirty="0" smtClean="0">
                <a:solidFill>
                  <a:srgbClr val="FFFF00"/>
                </a:solidFill>
              </a:rPr>
              <a:t> являюсь членом  творческой группы;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3200" b="1" dirty="0" smtClean="0">
                <a:solidFill>
                  <a:srgbClr val="FFFF00"/>
                </a:solidFill>
              </a:rPr>
              <a:t> активный участник  МО  педагогов ДОУ;   </a:t>
            </a:r>
          </a:p>
          <a:p>
            <a:pPr marL="285750" indent="-285750"/>
            <a:endParaRPr lang="ru-RU" sz="3200" b="1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0518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7" y="0"/>
            <a:ext cx="9141143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9592" y="1700808"/>
            <a:ext cx="69127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800" b="1" dirty="0" smtClean="0">
              <a:solidFill>
                <a:schemeClr val="bg1"/>
              </a:solidFill>
              <a:latin typeface="Segoe Print" panose="02000600000000000000" pitchFamily="2" charset="0"/>
            </a:endParaRPr>
          </a:p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Взаимодействие с педагогами</a:t>
            </a:r>
            <a:endParaRPr lang="ru-RU" sz="4800" b="1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22022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ФОТО 2017\фото с инст\08-09-2017_11-56-36\20170908_1149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700459" cy="6525344"/>
          </a:xfrm>
          <a:prstGeom prst="rect">
            <a:avLst/>
          </a:prstGeom>
          <a:solidFill>
            <a:srgbClr val="002060"/>
          </a:solidFill>
          <a:ln w="9525">
            <a:solidFill>
              <a:srgbClr val="002060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http://shoggoth.ru/edu/08/sshmelev/Lesson-12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619672"/>
            <a:ext cx="9144000" cy="9477672"/>
          </a:xfrm>
          <a:prstGeom prst="rect">
            <a:avLst/>
          </a:prstGeom>
          <a:noFill/>
        </p:spPr>
      </p:pic>
      <p:pic>
        <p:nvPicPr>
          <p:cNvPr id="1026" name="Picture 2" descr="C:\Users\Админ\Desktop\На конкурс Джабраилова Х.М\амашка\IMG-20200128-WA00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-2428916"/>
            <a:ext cx="3929090" cy="342902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Админ\Desktop\На конкурс Джабраилова Х.М\амашка\IMG-20200128-WA01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60" y="1214422"/>
            <a:ext cx="6357982" cy="50006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shoggoth.ru/edu/08/sshmelev/Lesson-12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6177" r="4027" b="9816"/>
          <a:stretch/>
        </p:blipFill>
        <p:spPr bwMode="auto">
          <a:xfrm>
            <a:off x="323528" y="260648"/>
            <a:ext cx="4896544" cy="3584970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3848" y="2993952"/>
            <a:ext cx="5400600" cy="367540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7039718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shoggoth.ru/edu/08/sshmelev/Lesson-12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188640"/>
            <a:ext cx="4608512" cy="403244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1" descr="D:\фото с тел хав. 18.10.17\20171018_1404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004048" y="2348880"/>
            <a:ext cx="4032448" cy="3744416"/>
          </a:xfrm>
          <a:prstGeom prst="rect">
            <a:avLst/>
          </a:prstGeom>
          <a:noFill/>
        </p:spPr>
      </p:pic>
      <p:pic>
        <p:nvPicPr>
          <p:cNvPr id="8" name="Рисунок 7" descr="20171031_122800.jpg"/>
          <p:cNvPicPr>
            <a:picLocks noChangeAspect="1"/>
          </p:cNvPicPr>
          <p:nvPr/>
        </p:nvPicPr>
        <p:blipFill>
          <a:blip r:embed="rId5" cstate="print"/>
          <a:srcRect l="3538" t="15350" r="6688" b="3801"/>
          <a:stretch>
            <a:fillRect/>
          </a:stretch>
        </p:blipFill>
        <p:spPr>
          <a:xfrm>
            <a:off x="395536" y="5085184"/>
            <a:ext cx="1920213" cy="1512168"/>
          </a:xfrm>
          <a:prstGeom prst="rect">
            <a:avLst/>
          </a:prstGeom>
        </p:spPr>
      </p:pic>
      <p:pic>
        <p:nvPicPr>
          <p:cNvPr id="9" name="Рисунок 8" descr="20171031_122649.jpg"/>
          <p:cNvPicPr>
            <a:picLocks noChangeAspect="1"/>
          </p:cNvPicPr>
          <p:nvPr/>
        </p:nvPicPr>
        <p:blipFill>
          <a:blip r:embed="rId6" cstate="print"/>
          <a:srcRect l="6688" t="22700" r="12988" b="6951"/>
          <a:stretch>
            <a:fillRect/>
          </a:stretch>
        </p:blipFill>
        <p:spPr>
          <a:xfrm rot="5400000">
            <a:off x="3120126" y="4808866"/>
            <a:ext cx="1412132" cy="2108784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shoggoth.ru/edu/08/sshmelev/Lesson-12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619672"/>
            <a:ext cx="9144000" cy="9477672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-1467544"/>
            <a:ext cx="8352928" cy="67687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755576" y="-963487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РАБОТА  С  РОДИТЕЛЯМИ</a:t>
            </a:r>
            <a:endParaRPr lang="ru-RU" sz="36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7624" y="1916832"/>
            <a:ext cx="6696744" cy="2520280"/>
          </a:xfrm>
          <a:prstGeom prst="rect">
            <a:avLst/>
          </a:prstGeom>
        </p:spPr>
        <p:txBody>
          <a:bodyPr wrap="square">
            <a:prstTxWarp prst="textTriangleInverted">
              <a:avLst/>
            </a:prstTxWarp>
            <a:spAutoFit/>
          </a:bodyPr>
          <a:lstStyle/>
          <a:p>
            <a:pPr lvl="0" algn="ctr"/>
            <a:r>
              <a:rPr lang="ru-RU" sz="3600" b="1" dirty="0">
                <a:solidFill>
                  <a:srgbClr val="FF0000"/>
                </a:solidFill>
                <a:latin typeface="Arial Narrow" pitchFamily="34" charset="0"/>
              </a:rPr>
              <a:t>ОРГАНИЗАЦИОННО-ОБРАЗОВАТЕЛЬНАЯ ДЕЯТЕЛЬНОСТЬ С ДЕТЬМИ</a:t>
            </a:r>
          </a:p>
        </p:txBody>
      </p:sp>
    </p:spTree>
    <p:extLst>
      <p:ext uri="{BB962C8B-B14F-4D97-AF65-F5344CB8AC3E}">
        <p14:creationId xmlns:p14="http://schemas.microsoft.com/office/powerpoint/2010/main" xmlns="" val="253568976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59632" y="1030090"/>
            <a:ext cx="763284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1</a:t>
            </a:r>
            <a:r>
              <a:rPr lang="ru-RU" sz="2400" b="1" dirty="0">
                <a:solidFill>
                  <a:srgbClr val="FF0000"/>
                </a:solidFill>
                <a:latin typeface="Georgia" pitchFamily="18" charset="0"/>
              </a:rPr>
              <a:t>. Общие  сведения о </a:t>
            </a:r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</a:rPr>
              <a:t>воспитателе</a:t>
            </a:r>
            <a:endParaRPr lang="ru-RU" sz="2400" b="1" dirty="0">
              <a:solidFill>
                <a:srgbClr val="FF0000"/>
              </a:solidFill>
              <a:latin typeface="Georgia" pitchFamily="18" charset="0"/>
            </a:endParaRPr>
          </a:p>
          <a:p>
            <a:r>
              <a:rPr lang="ru-RU" sz="2400" b="1" dirty="0">
                <a:solidFill>
                  <a:srgbClr val="FF0000"/>
                </a:solidFill>
                <a:latin typeface="Georgia" pitchFamily="18" charset="0"/>
              </a:rPr>
              <a:t>2. Результаты педагогической </a:t>
            </a:r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</a:rPr>
              <a:t>деятельности</a:t>
            </a:r>
            <a:endParaRPr lang="ru-RU" sz="2400" b="1" dirty="0">
              <a:solidFill>
                <a:srgbClr val="FF0000"/>
              </a:solidFill>
              <a:latin typeface="Georgia" pitchFamily="18" charset="0"/>
            </a:endParaRPr>
          </a:p>
          <a:p>
            <a:r>
              <a:rPr lang="ru-RU" sz="2400" b="1" dirty="0">
                <a:solidFill>
                  <a:srgbClr val="FF0000"/>
                </a:solidFill>
                <a:latin typeface="Georgia" pitchFamily="18" charset="0"/>
              </a:rPr>
              <a:t>3. </a:t>
            </a:r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</a:rPr>
              <a:t>Взаимодействие с педагогами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</a:rPr>
              <a:t>4. Взаимодействие с родителями</a:t>
            </a:r>
            <a:endParaRPr lang="ru-RU" sz="2400" b="1" dirty="0">
              <a:solidFill>
                <a:srgbClr val="FF0000"/>
              </a:solidFill>
              <a:latin typeface="Georgia" pitchFamily="18" charset="0"/>
            </a:endParaRPr>
          </a:p>
          <a:p>
            <a:r>
              <a:rPr lang="ru-RU" sz="2400" b="1" dirty="0">
                <a:solidFill>
                  <a:srgbClr val="FF0000"/>
                </a:solidFill>
                <a:latin typeface="Georgia" pitchFamily="18" charset="0"/>
              </a:rPr>
              <a:t>5</a:t>
            </a:r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</a:rPr>
              <a:t>. Организационно-образовательная деятельность с детьми</a:t>
            </a:r>
            <a:endParaRPr lang="ru-RU" sz="2400" b="1" dirty="0">
              <a:solidFill>
                <a:srgbClr val="FF0000"/>
              </a:solidFill>
              <a:latin typeface="Georgia" pitchFamily="18" charset="0"/>
            </a:endParaRPr>
          </a:p>
          <a:p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</a:rPr>
              <a:t>6.Подвижные  игры 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</a:rPr>
              <a:t>7. Сохранение и укрепление здоровья детей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</a:rPr>
              <a:t>8. Сюжетно-ролевые игры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</a:rPr>
              <a:t>9. Художественно-творческое развитие детей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</a:rPr>
              <a:t>10. Трудовое воспитание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</a:rPr>
              <a:t>11. Участие в мероприятиях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</a:rPr>
              <a:t>12. </a:t>
            </a:r>
            <a:r>
              <a:rPr lang="ru-RU" sz="2400" b="1" dirty="0">
                <a:solidFill>
                  <a:srgbClr val="FF0000"/>
                </a:solidFill>
                <a:latin typeface="Georgia" pitchFamily="18" charset="0"/>
              </a:rPr>
              <a:t>Достижения </a:t>
            </a:r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</a:rPr>
              <a:t>воспитанников</a:t>
            </a:r>
            <a:endParaRPr lang="ru-RU" sz="2400" b="1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79629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27784" y="260648"/>
            <a:ext cx="34301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Georgia" pitchFamily="18" charset="0"/>
              </a:rPr>
              <a:t>Содержание</a:t>
            </a:r>
            <a:r>
              <a:rPr lang="ru-RU" sz="4400" b="1" dirty="0" smtClean="0">
                <a:solidFill>
                  <a:schemeClr val="bg1"/>
                </a:solidFill>
                <a:latin typeface="Georgia" pitchFamily="18" charset="0"/>
              </a:rPr>
              <a:t> </a:t>
            </a:r>
            <a:endParaRPr lang="ru-RU" sz="4400" b="1" dirty="0">
              <a:solidFill>
                <a:schemeClr val="bg1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06174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D:\ФОТО 2016Г САД 2\ФОТО МАСТЕР КЛАССЫ\IMG_15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C:\Users\Админ\Desktop\На конкурс Джабраилова Х.М\амашка\IMG-20200201-WA01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500562" cy="33575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 descr="C:\Users\Админ\Desktop\На конкурс Джабраилова Х.М\амашка\IMG-20200110-WA00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0"/>
            <a:ext cx="4500562" cy="2214554"/>
          </a:xfrm>
          <a:prstGeom prst="rect">
            <a:avLst/>
          </a:prstGeom>
          <a:noFill/>
        </p:spPr>
      </p:pic>
      <p:pic>
        <p:nvPicPr>
          <p:cNvPr id="2052" name="Picture 4" descr="C:\Users\Админ\Desktop\На конкурс Джабраилова Х.М\амашка\IMG-20200110-WA002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2357430"/>
            <a:ext cx="4500562" cy="2143140"/>
          </a:xfrm>
          <a:prstGeom prst="rect">
            <a:avLst/>
          </a:prstGeom>
          <a:noFill/>
        </p:spPr>
      </p:pic>
      <p:pic>
        <p:nvPicPr>
          <p:cNvPr id="2053" name="Picture 5" descr="C:\Users\Админ\Desktop\На конкурс Джабраилова Х.М\амашка\IMG-20200110-WA003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390379"/>
            <a:ext cx="4500562" cy="3467621"/>
          </a:xfrm>
          <a:prstGeom prst="rect">
            <a:avLst/>
          </a:prstGeom>
          <a:noFill/>
        </p:spPr>
      </p:pic>
      <p:pic>
        <p:nvPicPr>
          <p:cNvPr id="2055" name="Picture 7" descr="C:\Users\Админ\Desktop\На конкурс Джабраилова Х.М\амашка\IMG-20200110-WA005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3438" y="4572008"/>
            <a:ext cx="4500562" cy="228599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рис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074" name="Picture 2" descr="C:\Users\Админ\Desktop\На конкурс Джабраилова Х.М\амашка\IMG-20200201-WA01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1785926"/>
            <a:ext cx="4143404" cy="45005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5720348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2144"/>
            <a:ext cx="9143999" cy="6860144"/>
          </a:xfrm>
          <a:prstGeom prst="rect">
            <a:avLst/>
          </a:prstGeom>
        </p:spPr>
      </p:pic>
      <p:pic>
        <p:nvPicPr>
          <p:cNvPr id="5122" name="Picture 2" descr="C:\Users\Админ\Desktop\На конкурс Джабраилова Х.М\амашка\IMG-20200128-WA00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1142984"/>
            <a:ext cx="6572296" cy="39290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6615440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C:\Users\1\Desktop\лет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51504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259632" y="313560"/>
            <a:ext cx="5904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         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1600" y="476672"/>
            <a:ext cx="7704856" cy="51435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g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098" name="Picture 2" descr="C:\Users\Админ\Desktop\На конкурс Джабраилова Х.М\амашка\IMG-20200124-WA01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642918"/>
            <a:ext cx="4071966" cy="278608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9" name="Picture 3" descr="C:\Users\Админ\Desktop\На конкурс Джабраилова Х.М\амашка\IMG-20200129-WA00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500438"/>
            <a:ext cx="4214842" cy="30718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342025"/>
            <a:ext cx="9149715" cy="7200025"/>
          </a:xfrm>
          <a:prstGeom prst="rect">
            <a:avLst/>
          </a:prstGeom>
        </p:spPr>
      </p:pic>
      <p:sp>
        <p:nvSpPr>
          <p:cNvPr id="27650" name="Rectangle 1"/>
          <p:cNvSpPr>
            <a:spLocks noChangeArrowheads="1"/>
          </p:cNvSpPr>
          <p:nvPr/>
        </p:nvSpPr>
        <p:spPr bwMode="auto">
          <a:xfrm>
            <a:off x="500063" y="689917"/>
            <a:ext cx="84645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/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 </a:t>
            </a:r>
            <a:endParaRPr lang="ru-RU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44483" y="443695"/>
            <a:ext cx="41601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Игра «Собери фигуру»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223"/>
          <a:stretch/>
        </p:blipFill>
        <p:spPr bwMode="auto">
          <a:xfrm>
            <a:off x="600153" y="3850431"/>
            <a:ext cx="3240360" cy="238688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FF0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0"/>
            <a:ext cx="3456384" cy="345638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20072" y="2996952"/>
            <a:ext cx="3322097" cy="332209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2144"/>
            <a:ext cx="9143999" cy="6860144"/>
          </a:xfrm>
          <a:prstGeom prst="rect">
            <a:avLst/>
          </a:prstGeom>
        </p:spPr>
      </p:pic>
      <p:pic>
        <p:nvPicPr>
          <p:cNvPr id="3" name="Рисунок 2" descr="IMG-20140228-WA006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548680"/>
            <a:ext cx="8229600" cy="4997240"/>
          </a:xfrm>
          <a:prstGeom prst="cloud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9080" y="-51688"/>
            <a:ext cx="9179957" cy="6883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1721" y="1268760"/>
            <a:ext cx="8208912" cy="3600400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</a:bodyPr>
          <a:lstStyle/>
          <a:p>
            <a:pPr algn="ctr"/>
            <a:r>
              <a:rPr lang="ru-RU" sz="4800" dirty="0" smtClean="0">
                <a:solidFill>
                  <a:srgbClr val="FF0000"/>
                </a:solidFill>
                <a:latin typeface="Georgia" pitchFamily="18" charset="0"/>
              </a:rPr>
              <a:t>ПОДВИЖНЫЕ</a:t>
            </a:r>
            <a:r>
              <a:rPr lang="ru-RU" sz="4800" dirty="0" smtClean="0">
                <a:solidFill>
                  <a:srgbClr val="FF0000"/>
                </a:solidFill>
              </a:rPr>
              <a:t>  </a:t>
            </a:r>
          </a:p>
          <a:p>
            <a:pPr algn="ctr"/>
            <a:r>
              <a:rPr lang="ru-RU" sz="4800" dirty="0" smtClean="0">
                <a:solidFill>
                  <a:srgbClr val="FF0000"/>
                </a:solidFill>
              </a:rPr>
              <a:t>ИГРЫ</a:t>
            </a:r>
            <a:endParaRPr lang="ru-RU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15827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7700" b="1124"/>
          <a:stretch>
            <a:fillRect/>
          </a:stretch>
        </p:blipFill>
        <p:spPr>
          <a:xfrm>
            <a:off x="827584" y="116632"/>
            <a:ext cx="7560840" cy="6336703"/>
          </a:xfrm>
          <a:prstGeom prst="ellipse">
            <a:avLst/>
          </a:prstGeom>
          <a:ln w="63500" cap="rnd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08" y="3456"/>
            <a:ext cx="9139392" cy="685454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755576" y="260649"/>
            <a:ext cx="7776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660066"/>
                </a:solidFill>
                <a:latin typeface="Times New Roman" pitchFamily="18" charset="0"/>
                <a:ea typeface="Yu Gothic Light" pitchFamily="34" charset="-128"/>
                <a:cs typeface="Times New Roman" pitchFamily="18" charset="0"/>
              </a:rPr>
              <a:t>      </a:t>
            </a:r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ea typeface="Yu Gothic Light" pitchFamily="34" charset="-128"/>
                <a:cs typeface="Times New Roman" pitchFamily="18" charset="0"/>
              </a:rPr>
              <a:t>Общие сведения о воспитателе:</a:t>
            </a:r>
            <a:endParaRPr lang="ru-RU" sz="3600" b="1" dirty="0">
              <a:solidFill>
                <a:srgbClr val="FFFF00"/>
              </a:solidFill>
              <a:latin typeface="Times New Roman" pitchFamily="18" charset="0"/>
              <a:ea typeface="Yu Gothic Light" pitchFamily="34" charset="-128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71601" y="4149080"/>
            <a:ext cx="72728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 smtClean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Джабраилова </a:t>
            </a:r>
            <a:r>
              <a:rPr lang="ru-RU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Хеда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Магадыевна</a:t>
            </a:r>
            <a:endParaRPr lang="ru-RU" sz="2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Образование: среднее профессиональное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специальность: «Учитель начальных классов» .</a:t>
            </a:r>
            <a:endParaRPr lang="ru-RU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83768" y="1099062"/>
            <a:ext cx="4032448" cy="36260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1789876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гры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069" r="18453" b="31034"/>
          <a:stretch>
            <a:fillRect/>
          </a:stretch>
        </p:blipFill>
        <p:spPr>
          <a:xfrm>
            <a:off x="611560" y="548680"/>
            <a:ext cx="7992888" cy="55446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00B05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42284218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лет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99392"/>
            <a:ext cx="9144000" cy="6957392"/>
          </a:xfrm>
          <a:prstGeom prst="rect">
            <a:avLst/>
          </a:prstGeom>
        </p:spPr>
      </p:pic>
      <p:sp>
        <p:nvSpPr>
          <p:cNvPr id="28674" name="Rectangle 1"/>
          <p:cNvSpPr>
            <a:spLocks noChangeArrowheads="1"/>
          </p:cNvSpPr>
          <p:nvPr/>
        </p:nvSpPr>
        <p:spPr bwMode="auto">
          <a:xfrm>
            <a:off x="0" y="968474"/>
            <a:ext cx="87868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400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  </a:t>
            </a:r>
            <a:endParaRPr lang="ru-RU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9218" name="Picture 2" descr="C:\Users\Админ\Desktop\На конкурс Джабраилова Х.М\амашка\IMG-20200110-WA02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285728"/>
            <a:ext cx="7488832" cy="55915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2531578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Рисунок 2" descr="64.jpg"/>
          <p:cNvPicPr>
            <a:picLocks noChangeAspect="1"/>
          </p:cNvPicPr>
          <p:nvPr/>
        </p:nvPicPr>
        <p:blipFill>
          <a:blip r:embed="rId2" cstate="print"/>
          <a:srcRect l="7208" t="4642" r="7208" b="44960"/>
          <a:stretch>
            <a:fillRect/>
          </a:stretch>
        </p:blipFill>
        <p:spPr bwMode="auto">
          <a:xfrm>
            <a:off x="-12204" y="-57150"/>
            <a:ext cx="9144000" cy="6858000"/>
          </a:xfrm>
          <a:prstGeom prst="rect">
            <a:avLst/>
          </a:prstGeom>
          <a:solidFill>
            <a:srgbClr val="FF0000"/>
          </a:solidFill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28674" name="Rectangle 1"/>
          <p:cNvSpPr>
            <a:spLocks noChangeArrowheads="1"/>
          </p:cNvSpPr>
          <p:nvPr/>
        </p:nvSpPr>
        <p:spPr bwMode="auto">
          <a:xfrm>
            <a:off x="0" y="968474"/>
            <a:ext cx="87868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400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  </a:t>
            </a:r>
            <a:endParaRPr lang="ru-RU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6672"/>
            <a:ext cx="7480369" cy="5616624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0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11103844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_html_m4b6d1ad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43609" y="1268761"/>
            <a:ext cx="684076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«Сохранение и укрепление </a:t>
            </a:r>
          </a:p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здоровья детей»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15827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59394" name="Прямоугольник 2"/>
          <p:cNvSpPr>
            <a:spLocks noChangeArrowheads="1"/>
          </p:cNvSpPr>
          <p:nvPr/>
        </p:nvSpPr>
        <p:spPr bwMode="auto">
          <a:xfrm>
            <a:off x="2123728" y="476672"/>
            <a:ext cx="61926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Plain">
              <a:avLst>
                <a:gd name="adj" fmla="val 49874"/>
              </a:avLst>
            </a:prstTxWarp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Constantia" pitchFamily="18" charset="0"/>
              </a:rPr>
              <a:t>НЕТРАДИЦИОННЫЕ 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Constantia" pitchFamily="18" charset="0"/>
              </a:rPr>
              <a:t>ЗДОРОВЬЕСБЕРЕГАЮЩИЕ ТЕХНОЛОГИИ</a:t>
            </a:r>
            <a:endParaRPr lang="ru-RU" sz="2000" b="1" dirty="0">
              <a:solidFill>
                <a:srgbClr val="FF0000"/>
              </a:solidFill>
              <a:latin typeface="Constantia" pitchFamily="18" charset="0"/>
            </a:endParaRPr>
          </a:p>
        </p:txBody>
      </p:sp>
      <p:pic>
        <p:nvPicPr>
          <p:cNvPr id="6" name="Picture 2" descr="C:\Users\Администратор\Desktop\Новая папка\IMAG2440.jpg"/>
          <p:cNvPicPr>
            <a:picLocks noChangeAspect="1" noChangeArrowheads="1"/>
          </p:cNvPicPr>
          <p:nvPr/>
        </p:nvPicPr>
        <p:blipFill>
          <a:blip r:embed="rId4" cstate="print">
            <a:lum contrast="30000"/>
          </a:blip>
          <a:srcRect t="30159"/>
          <a:stretch>
            <a:fillRect/>
          </a:stretch>
        </p:blipFill>
        <p:spPr bwMode="auto">
          <a:xfrm>
            <a:off x="611560" y="1196752"/>
            <a:ext cx="4392488" cy="36597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7" descr="пал3.jpg"/>
          <p:cNvPicPr>
            <a:picLocks noChangeAspect="1"/>
          </p:cNvPicPr>
          <p:nvPr/>
        </p:nvPicPr>
        <p:blipFill>
          <a:blip r:embed="rId5" cstate="print"/>
          <a:srcRect l="16925" t="13272" r="21651" b="37756"/>
          <a:stretch>
            <a:fillRect/>
          </a:stretch>
        </p:blipFill>
        <p:spPr bwMode="auto">
          <a:xfrm>
            <a:off x="5220072" y="2564904"/>
            <a:ext cx="3313113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1_html_m4b6d1ad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836712"/>
            <a:ext cx="5760640" cy="482453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2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2167368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гры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3250" name="Прямоугольник 1"/>
          <p:cNvSpPr>
            <a:spLocks noChangeArrowheads="1"/>
          </p:cNvSpPr>
          <p:nvPr/>
        </p:nvSpPr>
        <p:spPr bwMode="auto">
          <a:xfrm>
            <a:off x="4572000" y="428625"/>
            <a:ext cx="421481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FF0000"/>
                </a:solidFill>
                <a:cs typeface="Times New Roman" pitchFamily="18" charset="0"/>
              </a:rPr>
              <a:t>гимнастика для глаз, </a:t>
            </a:r>
            <a:endParaRPr lang="ru-RU" sz="3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251" name="Рисунок 5" descr="гл.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76672"/>
            <a:ext cx="3096344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Рисунок 6" descr="гл2.jpg"/>
          <p:cNvPicPr>
            <a:picLocks noChangeAspect="1"/>
          </p:cNvPicPr>
          <p:nvPr/>
        </p:nvPicPr>
        <p:blipFill>
          <a:blip r:embed="rId4" cstate="print"/>
          <a:srcRect l="12201" t="8002" r="13145" b="8002"/>
          <a:stretch>
            <a:fillRect/>
          </a:stretch>
        </p:blipFill>
        <p:spPr bwMode="auto">
          <a:xfrm>
            <a:off x="4572000" y="1844824"/>
            <a:ext cx="3556160" cy="2576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6" descr="пал6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0" y="980728"/>
            <a:ext cx="3024460" cy="2664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5070" cy="685800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55298" name="Прямоугольник 1"/>
          <p:cNvSpPr>
            <a:spLocks noChangeArrowheads="1"/>
          </p:cNvSpPr>
          <p:nvPr/>
        </p:nvSpPr>
        <p:spPr bwMode="auto">
          <a:xfrm>
            <a:off x="4500563" y="188913"/>
            <a:ext cx="4214812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FF0000"/>
                </a:solidFill>
                <a:cs typeface="Times New Roman" pitchFamily="18" charset="0"/>
              </a:rPr>
              <a:t>дыхательная гимнастика;  </a:t>
            </a:r>
            <a:endParaRPr lang="ru-RU" sz="4000" b="1">
              <a:solidFill>
                <a:srgbClr val="FF0000"/>
              </a:solidFill>
            </a:endParaRPr>
          </a:p>
        </p:txBody>
      </p:sp>
      <p:pic>
        <p:nvPicPr>
          <p:cNvPr id="5" name="Picture 2" descr="C:\Users\Администратор\Desktop\Новая папка\IMAG2312.jpg"/>
          <p:cNvPicPr>
            <a:picLocks noChangeAspect="1" noChangeArrowheads="1"/>
          </p:cNvPicPr>
          <p:nvPr/>
        </p:nvPicPr>
        <p:blipFill>
          <a:blip r:embed="rId3" cstate="print">
            <a:lum bright="10000" contrast="30000"/>
          </a:blip>
          <a:srcRect l="5505" r="9174"/>
          <a:stretch>
            <a:fillRect/>
          </a:stretch>
        </p:blipFill>
        <p:spPr bwMode="auto">
          <a:xfrm>
            <a:off x="395536" y="332656"/>
            <a:ext cx="3972102" cy="3399962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C:\Users\Администратор\Desktop\Новая папка\IMAG2387.jpg"/>
          <p:cNvPicPr>
            <a:picLocks noChangeAspect="1" noChangeArrowheads="1"/>
          </p:cNvPicPr>
          <p:nvPr/>
        </p:nvPicPr>
        <p:blipFill>
          <a:blip r:embed="rId4" cstate="print">
            <a:lum bright="10000" contrast="30000"/>
          </a:blip>
          <a:srcRect l="28406" t="22953" r="31234" b="8193"/>
          <a:stretch>
            <a:fillRect/>
          </a:stretch>
        </p:blipFill>
        <p:spPr bwMode="auto">
          <a:xfrm>
            <a:off x="4716016" y="2060848"/>
            <a:ext cx="3600400" cy="360040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1_html_m4b6d1ad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31640" y="908720"/>
            <a:ext cx="626469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FF0000"/>
                </a:solidFill>
                <a:latin typeface="Segoe Print" panose="02000600000000000000" pitchFamily="2" charset="0"/>
              </a:rPr>
              <a:t> </a:t>
            </a:r>
            <a:r>
              <a:rPr lang="ru-RU" sz="6600" b="1" dirty="0" smtClean="0">
                <a:solidFill>
                  <a:srgbClr val="FF0000"/>
                </a:solidFill>
                <a:latin typeface="Segoe Print" panose="02000600000000000000" pitchFamily="2" charset="0"/>
              </a:rPr>
              <a:t>Сюжетно-ролевые игры</a:t>
            </a:r>
            <a:endParaRPr lang="ru-RU" sz="6600" b="1" dirty="0">
              <a:solidFill>
                <a:srgbClr val="FF0000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15988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1_html_m4b6d1ad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6322" name="Рисунок 2" descr="к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476672"/>
            <a:ext cx="3240236" cy="2970044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" name="Рисунок 4" descr="20150518_091425.jpg"/>
          <p:cNvPicPr>
            <a:picLocks noChangeAspect="1"/>
          </p:cNvPicPr>
          <p:nvPr/>
        </p:nvPicPr>
        <p:blipFill>
          <a:blip r:embed="rId4" cstate="print"/>
          <a:srcRect r="20732"/>
          <a:stretch>
            <a:fillRect/>
          </a:stretch>
        </p:blipFill>
        <p:spPr>
          <a:xfrm>
            <a:off x="611560" y="404665"/>
            <a:ext cx="3096344" cy="303337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01" t="3801" r="24801" b="54539"/>
          <a:stretch>
            <a:fillRect/>
          </a:stretch>
        </p:blipFill>
        <p:spPr>
          <a:xfrm>
            <a:off x="1691680" y="3573016"/>
            <a:ext cx="3312368" cy="2736304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3927" y="-33828"/>
            <a:ext cx="9211854" cy="69256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r="917" b="46850"/>
          <a:stretch/>
        </p:blipFill>
        <p:spPr>
          <a:xfrm>
            <a:off x="1259632" y="620688"/>
            <a:ext cx="6984776" cy="50405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568643468"/>
      </p:ext>
    </p:extLst>
  </p:cSld>
  <p:clrMapOvr>
    <a:masterClrMapping/>
  </p:clrMapOvr>
  <p:transition spd="med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ground-clipart-wallpaper-child-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843808" y="2204864"/>
            <a:ext cx="3138751" cy="20896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67544" y="332656"/>
            <a:ext cx="6336704" cy="5328592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95263"/>
            <a:ext cx="9144000" cy="7254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Трудовое воспитание в ДОУ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667" b="7691"/>
          <a:stretch/>
        </p:blipFill>
        <p:spPr>
          <a:xfrm>
            <a:off x="677984" y="1582941"/>
            <a:ext cx="3855697" cy="48965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582941"/>
            <a:ext cx="3700463" cy="48965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25304901"/>
      </p:ext>
    </p:extLst>
  </p:cSld>
  <p:clrMapOvr>
    <a:masterClrMapping/>
  </p:clrMapOvr>
  <p:transition spd="med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92088"/>
            <a:ext cx="9144000" cy="7248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051" b="50000"/>
          <a:stretch/>
        </p:blipFill>
        <p:spPr>
          <a:xfrm>
            <a:off x="2411760" y="3068960"/>
            <a:ext cx="5472608" cy="35283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257" r="2707" b="59900"/>
          <a:stretch/>
        </p:blipFill>
        <p:spPr>
          <a:xfrm>
            <a:off x="1259632" y="-4940"/>
            <a:ext cx="4752528" cy="29249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751475135"/>
      </p:ext>
    </p:extLst>
  </p:cSld>
  <p:clrMapOvr>
    <a:masterClrMapping/>
  </p:clrMapOvr>
  <p:transition spd="med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92088"/>
            <a:ext cx="9144000" cy="7248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34636"/>
            <a:ext cx="4032448" cy="46320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72242" y="911895"/>
            <a:ext cx="3975100" cy="50405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3103312"/>
      </p:ext>
    </p:extLst>
  </p:cSld>
  <p:clrMapOvr>
    <a:masterClrMapping/>
  </p:clrMapOvr>
  <p:transition spd="med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лет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387424"/>
            <a:ext cx="9144000" cy="72454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476672"/>
            <a:ext cx="4107586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4" y="1700808"/>
            <a:ext cx="4104456" cy="318902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8846336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7544" y="188640"/>
            <a:ext cx="8496944" cy="3600400"/>
          </a:xfrm>
          <a:prstGeom prst="rect">
            <a:avLst/>
          </a:prstGeom>
          <a:noFill/>
        </p:spPr>
        <p:txBody>
          <a:bodyPr wrap="square" rtlCol="0">
            <a:prstTxWarp prst="textButtonPour">
              <a:avLst/>
            </a:prstTxWarp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Georgia" pitchFamily="18" charset="0"/>
                <a:cs typeface="Mongolian Baiti" pitchFamily="66" charset="0"/>
              </a:rPr>
              <a:t>Художественно-творческое 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Georgia" pitchFamily="18" charset="0"/>
                <a:cs typeface="Mongolian Baiti" pitchFamily="66" charset="0"/>
              </a:rPr>
              <a:t>развитие детей</a:t>
            </a:r>
            <a:endParaRPr lang="ru-RU" sz="2800" b="1" dirty="0">
              <a:solidFill>
                <a:srgbClr val="FF0000"/>
              </a:solidFill>
              <a:latin typeface="Georgia" pitchFamily="18" charset="0"/>
              <a:cs typeface="Mongolian Baiti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15827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img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5605" name="Рисунок 25" descr="9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2420888"/>
            <a:ext cx="2533650" cy="2233612"/>
          </a:xfrm>
          <a:prstGeom prst="ellipse">
            <a:avLst/>
          </a:prstGeom>
          <a:ln w="63500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5606" name="Рисунок 27" descr="2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923385">
            <a:off x="5920800" y="3874215"/>
            <a:ext cx="2590800" cy="23749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444046">
            <a:off x="428801" y="480025"/>
            <a:ext cx="3336327" cy="25138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919435">
            <a:off x="5264738" y="436201"/>
            <a:ext cx="3609546" cy="22926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208"/>
          <a:stretch/>
        </p:blipFill>
        <p:spPr>
          <a:xfrm rot="19801932">
            <a:off x="1081409" y="3860038"/>
            <a:ext cx="2724485" cy="2336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img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8520" y="-243408"/>
            <a:ext cx="9252520" cy="7101408"/>
          </a:xfrm>
          <a:prstGeom prst="rect">
            <a:avLst/>
          </a:prstGeom>
        </p:spPr>
      </p:pic>
      <p:sp>
        <p:nvSpPr>
          <p:cNvPr id="28674" name="Rectangle 1"/>
          <p:cNvSpPr>
            <a:spLocks noChangeArrowheads="1"/>
          </p:cNvSpPr>
          <p:nvPr/>
        </p:nvSpPr>
        <p:spPr bwMode="auto">
          <a:xfrm>
            <a:off x="0" y="968474"/>
            <a:ext cx="87868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400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  </a:t>
            </a:r>
            <a:endParaRPr lang="ru-RU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68760"/>
            <a:ext cx="6207486" cy="489654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39211889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 игры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1560" y="548680"/>
            <a:ext cx="8064896" cy="43204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prstTxWarp prst="textDeflate">
              <a:avLst>
                <a:gd name="adj" fmla="val 17876"/>
              </a:avLst>
            </a:prstTxWarp>
            <a:spAutoFit/>
            <a:scene3d>
              <a:camera prst="isometricOffAxis2Right"/>
              <a:lightRig rig="threePt" dir="t"/>
            </a:scene3d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smtClean="0">
                <a:solidFill>
                  <a:srgbClr val="FF0000"/>
                </a:solidFill>
              </a:rPr>
              <a:t>    </a:t>
            </a:r>
            <a:r>
              <a:rPr lang="ru-RU" b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</a:rPr>
              <a:t>УЧАСТИЕ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 В МЕРОПРИЯТИЯХ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66878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oboi1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9592" y="404664"/>
            <a:ext cx="7380312" cy="56886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092759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3927" y="-33828"/>
            <a:ext cx="9211854" cy="69256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74" b="2301"/>
          <a:stretch/>
        </p:blipFill>
        <p:spPr>
          <a:xfrm rot="15307513">
            <a:off x="2213467" y="491241"/>
            <a:ext cx="4530394" cy="5695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9211573"/>
      </p:ext>
    </p:extLst>
  </p:cSld>
  <p:clrMapOvr>
    <a:masterClrMapping/>
  </p:clrMapOvr>
  <p:transition spd="med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etskiy-fon-dlya-prezentacii-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790" y="0"/>
            <a:ext cx="910842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764704"/>
            <a:ext cx="4248472" cy="422108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4048" y="764704"/>
            <a:ext cx="3744416" cy="417646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000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1106979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лет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3648" y="764704"/>
            <a:ext cx="6840760" cy="4893429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00B05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5395906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g0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8674" name="Rectangle 1"/>
          <p:cNvSpPr>
            <a:spLocks noChangeArrowheads="1"/>
          </p:cNvSpPr>
          <p:nvPr/>
        </p:nvSpPr>
        <p:spPr bwMode="auto">
          <a:xfrm>
            <a:off x="0" y="968474"/>
            <a:ext cx="87868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400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  </a:t>
            </a:r>
            <a:endParaRPr lang="ru-RU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000"/>
          <a:stretch/>
        </p:blipFill>
        <p:spPr>
          <a:xfrm rot="20893192">
            <a:off x="976624" y="1020710"/>
            <a:ext cx="5833436" cy="488354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2531578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900igr.net/up/datai/100112/0008-007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620688"/>
            <a:ext cx="7704856" cy="537321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5999794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5070" cy="685800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1187624" y="692697"/>
            <a:ext cx="741682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solidFill>
                <a:srgbClr val="FFFF00"/>
              </a:solidFill>
            </a:endParaRPr>
          </a:p>
          <a:p>
            <a:pPr algn="ctr"/>
            <a:endParaRPr lang="ru-RU" sz="1600" dirty="0">
              <a:solidFill>
                <a:srgbClr val="FFFF00"/>
              </a:solidFill>
            </a:endParaRPr>
          </a:p>
        </p:txBody>
      </p:sp>
      <p:pic>
        <p:nvPicPr>
          <p:cNvPr id="93186" name="Picture 2" descr="C:\Users\1\Desktop\ДЕЛОПРОИЗВОДСТВО 2016\ФОТО 2016Г САД 2\ФОТО НОВЙ ГОД 2016\IMG-20161230-WA00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260648"/>
            <a:ext cx="3528392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4048" y="3501008"/>
            <a:ext cx="3528392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IMG_2664.JPG"/>
          <p:cNvPicPr>
            <a:picLocks noChangeAspect="1"/>
          </p:cNvPicPr>
          <p:nvPr/>
        </p:nvPicPr>
        <p:blipFill>
          <a:blip r:embed="rId5" cstate="print"/>
          <a:srcRect l="5901" b="9838"/>
          <a:stretch>
            <a:fillRect/>
          </a:stretch>
        </p:blipFill>
        <p:spPr>
          <a:xfrm>
            <a:off x="323528" y="3356992"/>
            <a:ext cx="3816424" cy="2903984"/>
          </a:xfrm>
          <a:prstGeom prst="rect">
            <a:avLst/>
          </a:prstGeom>
        </p:spPr>
      </p:pic>
      <p:pic>
        <p:nvPicPr>
          <p:cNvPr id="14" name="Рисунок 13" descr="IMG_264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5536" y="332656"/>
            <a:ext cx="3816424" cy="262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730236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лет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IMG_067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031940" y="1376772"/>
            <a:ext cx="5472608" cy="3960440"/>
          </a:xfrm>
          <a:prstGeom prst="round2DiagRect">
            <a:avLst>
              <a:gd name="adj1" fmla="val 16667"/>
              <a:gd name="adj2" fmla="val 5000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680599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12174900"/>
      </p:ext>
    </p:extLst>
  </p:cSld>
  <p:clrMapOvr>
    <a:masterClrMapping/>
  </p:clrMapOvr>
  <p:transition spd="med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ello_html_6790c7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55576" y="260648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Достижения воспитанников</a:t>
            </a:r>
            <a:endParaRPr lang="ru-RU" sz="3600" b="1" dirty="0">
              <a:solidFill>
                <a:schemeClr val="accent6">
                  <a:lumMod val="60000"/>
                  <a:lumOff val="40000"/>
                </a:schemeClr>
              </a:solidFill>
              <a:latin typeface="Segoe Print" panose="02000600000000000000" pitchFamily="2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1124744"/>
            <a:ext cx="2952328" cy="4032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IMG_9993.JPG"/>
          <p:cNvPicPr>
            <a:picLocks noChangeAspect="1"/>
          </p:cNvPicPr>
          <p:nvPr/>
        </p:nvPicPr>
        <p:blipFill rotWithShape="1">
          <a:blip r:embed="rId4" cstate="print"/>
          <a:srcRect l="7548" r="6910"/>
          <a:stretch/>
        </p:blipFill>
        <p:spPr>
          <a:xfrm rot="811957">
            <a:off x="3788431" y="1661978"/>
            <a:ext cx="5011358" cy="3536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5737769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08" y="3456"/>
            <a:ext cx="9139392" cy="685454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7170" name="Picture 2" descr="C:\Users\Админ\Documents\Scanned Documents\Рисунок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620688"/>
            <a:ext cx="7022584" cy="525167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29661625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2" name="Picture 4" descr="http://dumaj.cv.ua/wp-content/uploads/2016/08/9502903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547664" y="1052736"/>
            <a:ext cx="5616624" cy="35283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Wave1">
              <a:avLst>
                <a:gd name="adj1" fmla="val 12500"/>
                <a:gd name="adj2" fmla="val 3973"/>
              </a:avLst>
            </a:prstTxWarp>
            <a:spAutoFit/>
          </a:bodyPr>
          <a:lstStyle/>
          <a:p>
            <a:pPr algn="ctr"/>
            <a:endParaRPr lang="ru-RU" sz="4800" dirty="0" smtClean="0">
              <a:solidFill>
                <a:sysClr val="windowText" lastClr="000000"/>
              </a:solidFill>
              <a:latin typeface="Georgia" pitchFamily="18" charset="0"/>
            </a:endParaRPr>
          </a:p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Georgia" pitchFamily="18" charset="0"/>
              </a:rPr>
              <a:t>РЕЗУЛЬТАТЫ ПЕДАГОГИЧЕСКОЙ ДЕЯТЕЛЬНОСТИ</a:t>
            </a:r>
            <a:endParaRPr lang="ru-RU" sz="4800" b="1" dirty="0">
              <a:solidFill>
                <a:srgbClr val="FF000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0617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08" y="3456"/>
            <a:ext cx="9139392" cy="685454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8194" name="Picture 2" descr="C:\Users\Админ\Documents\Scanned Documents\Рисунок (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357166"/>
            <a:ext cx="3857652" cy="60722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5" name="Picture 3" descr="C:\Users\Админ\Documents\Scanned Documents\Рисунок (6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357166"/>
            <a:ext cx="4630802" cy="60722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30617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08" y="3456"/>
            <a:ext cx="9139392" cy="685454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6146" name="Picture 2" descr="C:\Users\Админ\Documents\Scanned Documents\грамота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14290"/>
            <a:ext cx="4214842" cy="53578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7" name="Picture 3" descr="C:\Users\Админ\Documents\Scanned Documents\грамота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500042"/>
            <a:ext cx="4214842" cy="507209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xmlns="" val="28256561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15721</TotalTime>
  <Words>201</Words>
  <Application>Microsoft Office PowerPoint</Application>
  <PresentationFormat>Экран (4:3)</PresentationFormat>
  <Paragraphs>72</Paragraphs>
  <Slides>57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5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Трудовое воспитание в ДОУ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Д/С «РОДНИЧОК»</dc:title>
  <dc:creator>ashab</dc:creator>
  <cp:lastModifiedBy>Совхат</cp:lastModifiedBy>
  <cp:revision>1060</cp:revision>
  <dcterms:modified xsi:type="dcterms:W3CDTF">2020-02-03T14:40:09Z</dcterms:modified>
</cp:coreProperties>
</file>