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3" r:id="rId2"/>
    <p:sldId id="300" r:id="rId3"/>
    <p:sldId id="299" r:id="rId4"/>
    <p:sldId id="257" r:id="rId5"/>
    <p:sldId id="260" r:id="rId6"/>
    <p:sldId id="269" r:id="rId7"/>
    <p:sldId id="284" r:id="rId8"/>
    <p:sldId id="270" r:id="rId9"/>
    <p:sldId id="271" r:id="rId10"/>
    <p:sldId id="272" r:id="rId11"/>
    <p:sldId id="273" r:id="rId12"/>
    <p:sldId id="274" r:id="rId13"/>
    <p:sldId id="309" r:id="rId14"/>
    <p:sldId id="313" r:id="rId15"/>
    <p:sldId id="276" r:id="rId16"/>
    <p:sldId id="316" r:id="rId17"/>
    <p:sldId id="298" r:id="rId18"/>
    <p:sldId id="314" r:id="rId19"/>
    <p:sldId id="275" r:id="rId20"/>
    <p:sldId id="277" r:id="rId21"/>
    <p:sldId id="278" r:id="rId22"/>
    <p:sldId id="285" r:id="rId23"/>
    <p:sldId id="262" r:id="rId24"/>
    <p:sldId id="319" r:id="rId25"/>
    <p:sldId id="279" r:id="rId26"/>
    <p:sldId id="305" r:id="rId27"/>
    <p:sldId id="320" r:id="rId28"/>
    <p:sldId id="321" r:id="rId29"/>
    <p:sldId id="297" r:id="rId30"/>
    <p:sldId id="306" r:id="rId31"/>
    <p:sldId id="307" r:id="rId32"/>
    <p:sldId id="322" r:id="rId33"/>
    <p:sldId id="325" r:id="rId34"/>
    <p:sldId id="323" r:id="rId35"/>
    <p:sldId id="296" r:id="rId36"/>
    <p:sldId id="282" r:id="rId37"/>
    <p:sldId id="292" r:id="rId38"/>
    <p:sldId id="283" r:id="rId39"/>
    <p:sldId id="324" r:id="rId40"/>
    <p:sldId id="318" r:id="rId41"/>
    <p:sldId id="315" r:id="rId42"/>
    <p:sldId id="327" r:id="rId43"/>
    <p:sldId id="326" r:id="rId44"/>
    <p:sldId id="293" r:id="rId45"/>
    <p:sldId id="32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25562-4B8F-41E2-9ED9-48785071A993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9D112-1C18-4E94-93AC-057BF59D8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070FE-9401-48F3-AB06-AC532A9B935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ЕНД2.png"/>
          <p:cNvPicPr>
            <a:picLocks noChangeAspect="1"/>
          </p:cNvPicPr>
          <p:nvPr/>
        </p:nvPicPr>
        <p:blipFill>
          <a:blip r:embed="rId3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Constantia" pitchFamily="18" charset="0"/>
              </a:rPr>
              <a:t>МБДОУ  </a:t>
            </a:r>
            <a:r>
              <a:rPr lang="ru-RU" sz="3200" b="1" dirty="0">
                <a:solidFill>
                  <a:srgbClr val="0000FF"/>
                </a:solidFill>
                <a:latin typeface="Constantia" pitchFamily="18" charset="0"/>
              </a:rPr>
              <a:t>детский </a:t>
            </a:r>
            <a:r>
              <a:rPr lang="ru-RU" sz="3200" b="1" dirty="0" smtClean="0">
                <a:solidFill>
                  <a:srgbClr val="0000FF"/>
                </a:solidFill>
                <a:latin typeface="Constantia" pitchFamily="18" charset="0"/>
              </a:rPr>
              <a:t>сад</a:t>
            </a:r>
            <a:endParaRPr lang="ru-RU" sz="3200" dirty="0" smtClean="0">
              <a:solidFill>
                <a:srgbClr val="0000FF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Constantia" pitchFamily="18" charset="0"/>
              </a:rPr>
              <a:t>«</a:t>
            </a:r>
            <a:r>
              <a:rPr lang="ru-RU" sz="3200" b="1" dirty="0">
                <a:solidFill>
                  <a:srgbClr val="0000FF"/>
                </a:solidFill>
                <a:latin typeface="Constantia" pitchFamily="18" charset="0"/>
              </a:rPr>
              <a:t>Родничок» 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Constantia" pitchFamily="18" charset="0"/>
              </a:rPr>
              <a:t>с. В-</a:t>
            </a:r>
            <a:r>
              <a:rPr lang="ru-RU" sz="3200" b="1" dirty="0" err="1">
                <a:solidFill>
                  <a:srgbClr val="0000FF"/>
                </a:solidFill>
                <a:latin typeface="Constantia" pitchFamily="18" charset="0"/>
              </a:rPr>
              <a:t>Нойбера</a:t>
            </a:r>
            <a:endParaRPr lang="ru-RU" sz="3200" b="1" dirty="0">
              <a:solidFill>
                <a:srgbClr val="0000FF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 Презентация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«Использование инновационных 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педагогических технологий в экологическом воспитании дошкольников»</a:t>
            </a:r>
            <a:r>
              <a:rPr lang="ru-RU" sz="3200" b="1" dirty="0" smtClean="0">
                <a:solidFill>
                  <a:srgbClr val="0000FF"/>
                </a:solidFill>
                <a:latin typeface="Constantia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	</a:t>
            </a: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285750" y="3789363"/>
            <a:ext cx="8572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1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1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1800" b="1" dirty="0">
                <a:solidFill>
                  <a:srgbClr val="FF0000"/>
                </a:solidFill>
                <a:latin typeface="Constantia" pitchFamily="18" charset="0"/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  <a:latin typeface="Constantia" pitchFamily="18" charset="0"/>
              </a:rPr>
              <a:t>       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Воспитатель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:  </a:t>
            </a:r>
            <a:endParaRPr lang="en-US" sz="2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nstantia" pitchFamily="18" charset="0"/>
              </a:rPr>
              <a:t>     </a:t>
            </a:r>
            <a:r>
              <a:rPr lang="en-US" sz="2800" b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Constantia" pitchFamily="18" charset="0"/>
              </a:rPr>
              <a:t>Чанкаева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Амина </a:t>
            </a:r>
            <a:r>
              <a:rPr lang="ru-RU" sz="2800" b="1" dirty="0" err="1" smtClean="0">
                <a:solidFill>
                  <a:srgbClr val="FF0000"/>
                </a:solidFill>
                <a:latin typeface="Constantia" pitchFamily="18" charset="0"/>
              </a:rPr>
              <a:t>Султановна</a:t>
            </a:r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7" name="Рисунок 6" descr="logo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179512" y="260648"/>
            <a:ext cx="2448272" cy="2520280"/>
          </a:xfrm>
          <a:prstGeom prst="ellipse">
            <a:avLst/>
          </a:prstGeom>
        </p:spPr>
      </p:pic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3648" y="620688"/>
            <a:ext cx="6912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00FF"/>
              </a:solidFill>
            </a:endParaRPr>
          </a:p>
          <a:p>
            <a:pPr algn="ctr"/>
            <a:endParaRPr lang="ru-RU" sz="28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Актуальность: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экологическое образование современного общества. 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Спасти окружающую среду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человечество сможет при условии осознания каждым ответственности за судьбу нашего общего дома - планеты Земля.</a:t>
            </a:r>
            <a:endParaRPr 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764704"/>
            <a:ext cx="59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Задача 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в соответствии с принципами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ФГОС ДО  - формирование 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у детей дошкольного возраста экологической образованности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и культуры поведения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к природе.</a:t>
            </a:r>
            <a:endParaRPr 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188640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Дошкольное образование является первым звеном в формировании экологической культуры, именно в этом возрасте закладываются основы мировоззрения человека, его отношения к окружающему миру. Высокая познавательная активность, любознательность, заинтересованность ребенка в ознакомлении с природой - это бесценный дар, которым нужно умело пользоваться для развития его мышления, расширения природоведческого кругозора, экологической культуры.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IMG_1654-17-10-18-10-34.PN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t="18501" r="12648" b="25850"/>
          <a:stretch>
            <a:fillRect/>
          </a:stretch>
        </p:blipFill>
        <p:spPr>
          <a:xfrm>
            <a:off x="4679504" y="1928802"/>
            <a:ext cx="4464496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IMG_1638-17-10-18-10-54.PN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17450" r="3311" b="25850"/>
          <a:stretch>
            <a:fillRect/>
          </a:stretch>
        </p:blipFill>
        <p:spPr>
          <a:xfrm>
            <a:off x="428596" y="1785926"/>
            <a:ext cx="4248472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643042" y="609831"/>
            <a:ext cx="6572297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ПРОЕКТ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«Экологическая тропа» для детей среднего и старшего возраста.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Для реализации проекта использовала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инновационные педагогические технологии: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игровые, исследовательской деятельности, моделирования, ИКТ.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100" y="1071546"/>
            <a:ext cx="70009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</a:t>
            </a:r>
            <a:r>
              <a:rPr lang="ru-RU" sz="32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МОЕЙ РАБОТЫ: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НАУЧНОСТЬ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ДОСТУПНОСТЬ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ГУМАНИСТИЧНОСТЬ</a:t>
            </a:r>
            <a:r>
              <a:rPr lang="ru-RU" sz="3200" b="1" i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эког.восп.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2643182"/>
            <a:ext cx="2428892" cy="3962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430" y="332656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Методическая  литература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Совхат\Desktop\Конкурс 21\конкурс воспитатель года2021\книга пособие воскобовича фиолетовый лес методика_ 1 тыс изображений найдено в Яндекс.Картинках_files\мет. по эк. воск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000108"/>
            <a:ext cx="2415106" cy="3357586"/>
          </a:xfrm>
          <a:prstGeom prst="rect">
            <a:avLst/>
          </a:prstGeom>
          <a:noFill/>
        </p:spPr>
      </p:pic>
      <p:pic>
        <p:nvPicPr>
          <p:cNvPr id="1028" name="Picture 4" descr="https://my-bookshop.ru/image/10053487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7166"/>
            <a:ext cx="2428892" cy="3554476"/>
          </a:xfrm>
          <a:prstGeom prst="rect">
            <a:avLst/>
          </a:prstGeom>
          <a:noFill/>
        </p:spPr>
      </p:pic>
      <p:pic>
        <p:nvPicPr>
          <p:cNvPr id="18" name="Picture 6" descr="https://old.prodalit.ru/images/720000/717380.jpg"/>
          <p:cNvPicPr>
            <a:picLocks noChangeAspect="1" noChangeArrowheads="1"/>
          </p:cNvPicPr>
          <p:nvPr/>
        </p:nvPicPr>
        <p:blipFill>
          <a:blip r:embed="rId6" cstate="print"/>
          <a:srcRect l="15512" r="15282" b="1134"/>
          <a:stretch>
            <a:fillRect/>
          </a:stretch>
        </p:blipFill>
        <p:spPr bwMode="auto">
          <a:xfrm>
            <a:off x="4429124" y="1500174"/>
            <a:ext cx="2428892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4049 (1).JPG"/>
          <p:cNvPicPr>
            <a:picLocks noChangeAspect="1"/>
          </p:cNvPicPr>
          <p:nvPr/>
        </p:nvPicPr>
        <p:blipFill>
          <a:blip r:embed="rId3" cstate="print"/>
          <a:srcRect l="3125" t="9375" r="3906" b="12500"/>
          <a:stretch>
            <a:fillRect/>
          </a:stretch>
        </p:blipFill>
        <p:spPr>
          <a:xfrm rot="5400000">
            <a:off x="-142908" y="1000108"/>
            <a:ext cx="4500594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4046.JPG"/>
          <p:cNvPicPr>
            <a:picLocks noChangeAspect="1"/>
          </p:cNvPicPr>
          <p:nvPr/>
        </p:nvPicPr>
        <p:blipFill>
          <a:blip r:embed="rId4" cstate="print"/>
          <a:srcRect t="16667" r="299" b="6944"/>
          <a:stretch>
            <a:fillRect/>
          </a:stretch>
        </p:blipFill>
        <p:spPr>
          <a:xfrm>
            <a:off x="4500562" y="1071546"/>
            <a:ext cx="4000528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-560374"/>
            <a:ext cx="10116766" cy="8038976"/>
          </a:xfrm>
          <a:prstGeom prst="rect">
            <a:avLst/>
          </a:prstGeom>
        </p:spPr>
      </p:pic>
      <p:pic>
        <p:nvPicPr>
          <p:cNvPr id="2" name="Рисунок 1" descr="IMG_1766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 rot="5400000">
            <a:off x="3074080" y="-606202"/>
            <a:ext cx="3967184" cy="4859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b298010-7f91-405e-b96e-9853394d2026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179511" y="3481677"/>
            <a:ext cx="3983421" cy="33763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08b61f9c-e64b-485b-aa98-bd529d1ada58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 rot="13996668" flipV="1">
            <a:off x="6021158" y="3060998"/>
            <a:ext cx="309902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.1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-396552" y="0"/>
            <a:ext cx="10116766" cy="8038976"/>
          </a:xfrm>
          <a:prstGeom prst="rect">
            <a:avLst/>
          </a:prstGeom>
        </p:spPr>
      </p:pic>
      <p:pic>
        <p:nvPicPr>
          <p:cNvPr id="1026" name="Picture 2" descr="F:\фотки презентация\20181102_095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73600" y="-8915400"/>
            <a:ext cx="3600000" cy="2025000"/>
          </a:xfrm>
          <a:prstGeom prst="rect">
            <a:avLst/>
          </a:prstGeom>
          <a:noFill/>
        </p:spPr>
      </p:pic>
      <p:pic>
        <p:nvPicPr>
          <p:cNvPr id="1027" name="Picture 3" descr="F:\фотки презентация\20181102_095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373600" y="-8915400"/>
            <a:ext cx="6400000" cy="3600000"/>
          </a:xfrm>
          <a:prstGeom prst="rect">
            <a:avLst/>
          </a:prstGeom>
          <a:noFill/>
        </p:spPr>
      </p:pic>
      <p:pic>
        <p:nvPicPr>
          <p:cNvPr id="1028" name="Picture 4" descr="F:\фотки презентация\20181102_095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357298"/>
            <a:ext cx="8072494" cy="62151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763688" y="42860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Лаборатория.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2976" y="571480"/>
            <a:ext cx="74295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Экологическое воспитание детей  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 использованием инновационных педагогических технологий: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</a:rPr>
              <a:t>Игровые</a:t>
            </a:r>
          </a:p>
          <a:p>
            <a:pPr algn="ctr">
              <a:buFont typeface="Arial" pitchFamily="34" charset="0"/>
              <a:buChar char="•"/>
            </a:pPr>
            <a:endParaRPr lang="ru-RU" sz="2800" b="1" dirty="0" smtClean="0">
              <a:solidFill>
                <a:srgbClr val="0000FF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</a:rPr>
              <a:t>исследовательской деятельности</a:t>
            </a:r>
          </a:p>
          <a:p>
            <a:pPr algn="ctr">
              <a:buFont typeface="Arial" pitchFamily="34" charset="0"/>
              <a:buChar char="•"/>
            </a:pPr>
            <a:endParaRPr lang="ru-RU" sz="2800" b="1" dirty="0" smtClean="0">
              <a:solidFill>
                <a:srgbClr val="0000FF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</a:rPr>
              <a:t> моделирования</a:t>
            </a:r>
          </a:p>
          <a:p>
            <a:pPr algn="ctr">
              <a:buFont typeface="Arial" pitchFamily="34" charset="0"/>
              <a:buChar char="•"/>
            </a:pPr>
            <a:endParaRPr lang="ru-RU" sz="2800" b="1" dirty="0" smtClean="0">
              <a:solidFill>
                <a:srgbClr val="0000FF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FF"/>
                </a:solidFill>
              </a:rPr>
              <a:t>ИКТ</a:t>
            </a:r>
            <a:endParaRPr 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 descr="5c261feb-b5c0-4d78-ba8e-2edb1458a69b.JPG"/>
          <p:cNvPicPr>
            <a:picLocks noChangeAspect="1"/>
          </p:cNvPicPr>
          <p:nvPr/>
        </p:nvPicPr>
        <p:blipFill>
          <a:blip r:embed="rId3" cstate="print"/>
          <a:srcRect t="26041" r="5000"/>
          <a:stretch>
            <a:fillRect/>
          </a:stretch>
        </p:blipFill>
        <p:spPr>
          <a:xfrm>
            <a:off x="2714612" y="928670"/>
            <a:ext cx="3500462" cy="50720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76672"/>
            <a:ext cx="60486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ФОРМЫ РАБОТЫ С ДЕТЬМИ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 Организованная образовательная деятельность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Игровая деятельность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Развлечения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Театрализованные постановки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Эксперименты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Экскурсии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выставки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1696.PN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t="17450" r="-425" b="51050"/>
          <a:stretch>
            <a:fillRect/>
          </a:stretch>
        </p:blipFill>
        <p:spPr>
          <a:xfrm>
            <a:off x="2786050" y="571480"/>
            <a:ext cx="428628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IMG_1700.PN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17450" r="-425" b="51050"/>
          <a:stretch>
            <a:fillRect/>
          </a:stretch>
        </p:blipFill>
        <p:spPr>
          <a:xfrm>
            <a:off x="323528" y="3501008"/>
            <a:ext cx="3872065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1697.PN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11205" t="17450" r="17827" b="50000"/>
          <a:stretch>
            <a:fillRect/>
          </a:stretch>
        </p:blipFill>
        <p:spPr>
          <a:xfrm>
            <a:off x="5148064" y="3933056"/>
            <a:ext cx="309634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42844" y="215079"/>
            <a:ext cx="3643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ДЕТЬМИ» 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20180824-WA0133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6012160" y="260648"/>
            <a:ext cx="2664296" cy="38164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-20180824-WA012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45465" t="41766" r="-777" b="26460"/>
          <a:stretch>
            <a:fillRect/>
          </a:stretch>
        </p:blipFill>
        <p:spPr>
          <a:xfrm>
            <a:off x="2051720" y="3573016"/>
            <a:ext cx="4824536" cy="314413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IMG-20180824-WA0135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251520" y="620688"/>
            <a:ext cx="4464496" cy="35264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915816" y="116633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День Нептуна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andia.ru/text/80/132/images/image001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34193" y="3244334"/>
            <a:ext cx="543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Фото с </a:t>
            </a:r>
            <a:r>
              <a:rPr lang="ru-RU" dirty="0" err="1" smtClean="0">
                <a:ea typeface="Times New Roman" pitchFamily="18" charset="0"/>
                <a:cs typeface="Times New Roman" pitchFamily="18" charset="0"/>
              </a:rPr>
              <a:t>меропр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. «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Золотая осень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 роли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Грибочка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lang="ru-RU" dirty="0"/>
          </a:p>
        </p:txBody>
      </p:sp>
      <p:pic>
        <p:nvPicPr>
          <p:cNvPr id="4" name="Рисунок 3" descr="IMG_1597-16-10-18-06-02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t="26900" r="651"/>
          <a:stretch>
            <a:fillRect/>
          </a:stretch>
        </p:blipFill>
        <p:spPr>
          <a:xfrm>
            <a:off x="755576" y="620688"/>
            <a:ext cx="7848872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000900"/>
          </a:xfrm>
          <a:prstGeom prst="rect">
            <a:avLst/>
          </a:prstGeom>
        </p:spPr>
      </p:pic>
      <p:pic>
        <p:nvPicPr>
          <p:cNvPr id="4" name="Рисунок 3" descr="IMG_5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3786214" cy="3214709"/>
          </a:xfrm>
          <a:prstGeom prst="rect">
            <a:avLst/>
          </a:prstGeom>
        </p:spPr>
      </p:pic>
      <p:pic>
        <p:nvPicPr>
          <p:cNvPr id="7" name="Рисунок 6" descr="index (6).jpg"/>
          <p:cNvPicPr>
            <a:picLocks noChangeAspect="1"/>
          </p:cNvPicPr>
          <p:nvPr/>
        </p:nvPicPr>
        <p:blipFill>
          <a:blip r:embed="rId4" cstate="print"/>
          <a:srcRect b="7865"/>
          <a:stretch>
            <a:fillRect/>
          </a:stretch>
        </p:blipFill>
        <p:spPr>
          <a:xfrm>
            <a:off x="2786050" y="3786190"/>
            <a:ext cx="4000528" cy="2928958"/>
          </a:xfrm>
          <a:prstGeom prst="rect">
            <a:avLst/>
          </a:prstGeom>
        </p:spPr>
      </p:pic>
      <p:pic>
        <p:nvPicPr>
          <p:cNvPr id="8" name="Рисунок 7" descr="IMG_5179-19-10-20-11-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428604"/>
            <a:ext cx="3571900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786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51520" y="404664"/>
            <a:ext cx="3888432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8116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860032" y="1844824"/>
            <a:ext cx="3751312" cy="4437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286380" y="165276"/>
            <a:ext cx="33575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Опытно-исследовательская деятельность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5776"/>
            <a:ext cx="9144000" cy="7143776"/>
          </a:xfrm>
          <a:prstGeom prst="rect">
            <a:avLst/>
          </a:prstGeom>
        </p:spPr>
      </p:pic>
      <p:pic>
        <p:nvPicPr>
          <p:cNvPr id="2050" name="Picture 2" descr="D:\фотки презентация\20181019_103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000528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81102_162135.jpg"/>
          <p:cNvPicPr>
            <a:picLocks noChangeAspect="1"/>
          </p:cNvPicPr>
          <p:nvPr/>
        </p:nvPicPr>
        <p:blipFill>
          <a:blip r:embed="rId4" cstate="print"/>
          <a:srcRect r="202"/>
          <a:stretch>
            <a:fillRect/>
          </a:stretch>
        </p:blipFill>
        <p:spPr>
          <a:xfrm>
            <a:off x="642910" y="4214818"/>
            <a:ext cx="485778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639.jpg"/>
          <p:cNvPicPr>
            <a:picLocks noChangeAspect="1"/>
          </p:cNvPicPr>
          <p:nvPr/>
        </p:nvPicPr>
        <p:blipFill>
          <a:blip r:embed="rId5" cstate="print"/>
          <a:srcRect t="2366"/>
          <a:stretch>
            <a:fillRect/>
          </a:stretch>
        </p:blipFill>
        <p:spPr>
          <a:xfrm>
            <a:off x="5857884" y="3500438"/>
            <a:ext cx="3071834" cy="294770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Рисунок 7" descr="355ca268-7b0f-49c3-b497-ca1289070f44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428596" y="785794"/>
            <a:ext cx="4286280" cy="31343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285852" y="-53366"/>
            <a:ext cx="4071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 воды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28652"/>
            <a:ext cx="9144000" cy="7286652"/>
          </a:xfrm>
          <a:prstGeom prst="rect">
            <a:avLst/>
          </a:prstGeom>
        </p:spPr>
      </p:pic>
      <p:pic>
        <p:nvPicPr>
          <p:cNvPr id="2" name="Рисунок 1" descr="image-28-01-20-01-54-4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060532" cy="292895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" name="Рисунок 2" descr="image-28-01-20-01-54-3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1800" y="3143248"/>
            <a:ext cx="4075041" cy="328834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643438" y="357166"/>
            <a:ext cx="45005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«ВЛИЯНИЕ СВЕТА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 РОСТ РАСТЕНИЙ</a:t>
            </a:r>
            <a:r>
              <a:rPr lang="ru-RU" sz="2400" b="1" i="1" dirty="0" smtClean="0">
                <a:solidFill>
                  <a:srgbClr val="FF0000"/>
                </a:solidFill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20181016_134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642918"/>
            <a:ext cx="3500462" cy="2857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20181108_155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3571876"/>
            <a:ext cx="3738590" cy="314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Совхат\Desktop\ДОКУМЕНТАЦИЯ СТАРШЕГО ВОСПИТАТЕЛЯ НА 2018-2019 УЧ. ГОД\МЕТОДИЧЕСКАЯ ДОКУМЕНТАЦИЯ 2018-2019\Чанкаева конкурс лучший педагог\e83b16ee-efdd-43b8-9285-d5cb81f0369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642918"/>
            <a:ext cx="3786214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98739" y="71414"/>
            <a:ext cx="3873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</a:rPr>
              <a:t>ПРОРАЩИВАНИЕ СЕМЯН</a:t>
            </a:r>
            <a:r>
              <a:rPr lang="ru-RU" sz="2400" b="1" i="1" dirty="0" smtClean="0">
                <a:solidFill>
                  <a:srgbClr val="FF0000"/>
                </a:solidFill>
              </a:rPr>
              <a:t>» 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1768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67544" y="260648"/>
            <a:ext cx="324036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IMG_18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6632"/>
            <a:ext cx="3528392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1796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3929058" y="3714752"/>
            <a:ext cx="4968552" cy="29125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259632" y="3105835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Сравнение свойств мокрого и сухого песка»</a:t>
            </a:r>
          </a:p>
        </p:txBody>
      </p:sp>
      <p:pic>
        <p:nvPicPr>
          <p:cNvPr id="11" name="Рисунок 10" descr="IMG_18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636650"/>
            <a:ext cx="3786214" cy="296013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ФОТО 2016Г САД 2\20160809_172641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r="2751" b="35300"/>
          <a:stretch>
            <a:fillRect/>
          </a:stretch>
        </p:blipFill>
        <p:spPr bwMode="auto">
          <a:xfrm>
            <a:off x="971600" y="620688"/>
            <a:ext cx="7344816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D:\фотки презентация\20181102_161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571736" y="3929066"/>
            <a:ext cx="3714776" cy="27659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14480" y="357166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ru-RU" b="1" dirty="0" smtClean="0">
                <a:solidFill>
                  <a:srgbClr val="FF0000"/>
                </a:solidFill>
              </a:rPr>
              <a:t>ИЗ ЧЕГО ПТИЦЫ СТРОЯТ ГНЕЗДА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4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928670"/>
            <a:ext cx="3429024" cy="2714644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46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928670"/>
            <a:ext cx="3714776" cy="264320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5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3429024" cy="2941032"/>
          </a:xfrm>
          <a:prstGeom prst="rect">
            <a:avLst/>
          </a:prstGeom>
          <a:ln w="57150">
            <a:noFill/>
          </a:ln>
        </p:spPr>
      </p:pic>
      <p:pic>
        <p:nvPicPr>
          <p:cNvPr id="7" name="Picture 2" descr="D:\фотки презентация\20181022_163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071678"/>
            <a:ext cx="5643602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786314" y="565974"/>
            <a:ext cx="3000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«ЧЕЙ ХВОСТ?»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ndex (13).jpg"/>
          <p:cNvPicPr>
            <a:picLocks noChangeAspect="1"/>
          </p:cNvPicPr>
          <p:nvPr/>
        </p:nvPicPr>
        <p:blipFill>
          <a:blip r:embed="rId3" cstate="print"/>
          <a:srcRect r="5468" b="11458"/>
          <a:stretch>
            <a:fillRect/>
          </a:stretch>
        </p:blipFill>
        <p:spPr>
          <a:xfrm>
            <a:off x="5286380" y="3786190"/>
            <a:ext cx="3429024" cy="284830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5" name="Рисунок 4" descr="IMG_43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571480"/>
            <a:ext cx="5429288" cy="39290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20181022_170155.jpg"/>
          <p:cNvPicPr>
            <a:picLocks noChangeAspect="1"/>
          </p:cNvPicPr>
          <p:nvPr/>
        </p:nvPicPr>
        <p:blipFill>
          <a:blip r:embed="rId3" cstate="print"/>
          <a:srcRect r="16327" b="5304"/>
          <a:stretch>
            <a:fillRect/>
          </a:stretch>
        </p:blipFill>
        <p:spPr>
          <a:xfrm>
            <a:off x="428596" y="428604"/>
            <a:ext cx="3929090" cy="321471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" name="Picture 3" descr="D:\фотки презентация\20181022_17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500306"/>
            <a:ext cx="4500594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5637.jpg"/>
          <p:cNvPicPr>
            <a:picLocks noChangeAspect="1"/>
          </p:cNvPicPr>
          <p:nvPr/>
        </p:nvPicPr>
        <p:blipFill>
          <a:blip r:embed="rId3" cstate="print"/>
          <a:srcRect b="3264"/>
          <a:stretch>
            <a:fillRect/>
          </a:stretch>
        </p:blipFill>
        <p:spPr>
          <a:xfrm>
            <a:off x="571472" y="357166"/>
            <a:ext cx="3482603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56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3643314"/>
            <a:ext cx="421484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IMG_56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57166"/>
            <a:ext cx="3000396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1918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9373" t="8458" r="35701" b="10985"/>
          <a:stretch>
            <a:fillRect/>
          </a:stretch>
        </p:blipFill>
        <p:spPr>
          <a:xfrm>
            <a:off x="2555776" y="116632"/>
            <a:ext cx="338437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IMG_1777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644008" y="3717032"/>
            <a:ext cx="3600400" cy="302433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1784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t="17234" r="46746"/>
          <a:stretch>
            <a:fillRect/>
          </a:stretch>
        </p:blipFill>
        <p:spPr>
          <a:xfrm>
            <a:off x="827584" y="3645024"/>
            <a:ext cx="3168352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н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7" y="214290"/>
            <a:ext cx="568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ВЗАИМОДЕЙСТВИЕ С КОЛЛЕКТИВОМ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IMG_1601-16-10-18-06-03 - копия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14300" t="68900" r="11151" b="1701"/>
          <a:stretch>
            <a:fillRect/>
          </a:stretch>
        </p:blipFill>
        <p:spPr>
          <a:xfrm>
            <a:off x="428596" y="4000504"/>
            <a:ext cx="407196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Совхат\Desktop\Конкурс 21\index (1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785794"/>
            <a:ext cx="3929090" cy="27860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8" name="Picture 3" descr="C:\Users\Совхат\Desktop\Конкурс 21\index (2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785794"/>
            <a:ext cx="3735595" cy="279586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9" name="Рисунок 8" descr="IMG_5638.jpg"/>
          <p:cNvPicPr>
            <a:picLocks noChangeAspect="1"/>
          </p:cNvPicPr>
          <p:nvPr/>
        </p:nvPicPr>
        <p:blipFill>
          <a:blip r:embed="rId6" cstate="print"/>
          <a:srcRect r="1961" b="1854"/>
          <a:stretch>
            <a:fillRect/>
          </a:stretch>
        </p:blipFill>
        <p:spPr>
          <a:xfrm>
            <a:off x="5000628" y="3857628"/>
            <a:ext cx="3571900" cy="278608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-464949" y="0"/>
            <a:ext cx="9761349" cy="746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7823" y="404664"/>
            <a:ext cx="499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РАБОТА С РОДИТЕЛЯМИ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IMG_1724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142844" y="1214422"/>
            <a:ext cx="4612173" cy="352839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_1721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4427984" y="3428999"/>
            <a:ext cx="4535304" cy="346958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-464949" y="0"/>
            <a:ext cx="9761349" cy="7467600"/>
          </a:xfrm>
          <a:prstGeom prst="rect">
            <a:avLst/>
          </a:prstGeom>
        </p:spPr>
      </p:pic>
      <p:pic>
        <p:nvPicPr>
          <p:cNvPr id="2" name="Рисунок 1" descr="Работа с родителям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714356"/>
            <a:ext cx="5929354" cy="56205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548680"/>
            <a:ext cx="82809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В одной восточной мудрости говорится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о том, что труд воспитателя </a:t>
            </a:r>
            <a:endParaRPr lang="ru-RU" sz="2800" b="1" dirty="0" smtClean="0">
              <a:solidFill>
                <a:srgbClr val="0000FF"/>
              </a:solidFill>
              <a:latin typeface="Arial" pitchFamily="34" charset="0"/>
              <a:cs typeface="Aparajita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можно сравнить с трудом садовника, который выращивает различные растения: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«Одно растение любит солнечный свет, другое – прохладную тень.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Одно растение любит берег ручья, другое – высохшую горную вершину,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одно произрастает на песчаной почве, другое – на жирной, глинистой.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 Каждому нужен особый, только для него подходящий уход,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parajita" pitchFamily="34" charset="0"/>
              </a:rPr>
              <a:t> иначе оно не достигнет совершенства в своём развитии».</a:t>
            </a:r>
            <a:endParaRPr lang="ru-RU" sz="2800" b="1" dirty="0">
              <a:solidFill>
                <a:srgbClr val="0000FF"/>
              </a:solidFill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5776"/>
            <a:ext cx="9144000" cy="7143776"/>
          </a:xfrm>
          <a:prstGeom prst="rect">
            <a:avLst/>
          </a:prstGeom>
        </p:spPr>
      </p:pic>
      <p:pic>
        <p:nvPicPr>
          <p:cNvPr id="3" name="Рисунок 2" descr="IMG_5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42852"/>
            <a:ext cx="2643206" cy="314327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Рисунок 3" descr="IMG_5652.PNG"/>
          <p:cNvPicPr>
            <a:picLocks noChangeAspect="1"/>
          </p:cNvPicPr>
          <p:nvPr/>
        </p:nvPicPr>
        <p:blipFill>
          <a:blip r:embed="rId4" cstate="print"/>
          <a:srcRect t="20833" r="-25" b="37429"/>
          <a:stretch>
            <a:fillRect/>
          </a:stretch>
        </p:blipFill>
        <p:spPr>
          <a:xfrm>
            <a:off x="3428992" y="214290"/>
            <a:ext cx="2571768" cy="307181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 descr="IMG_5650.PNG"/>
          <p:cNvPicPr>
            <a:picLocks noChangeAspect="1"/>
          </p:cNvPicPr>
          <p:nvPr/>
        </p:nvPicPr>
        <p:blipFill>
          <a:blip r:embed="rId5" cstate="print"/>
          <a:srcRect t="20833" r="-25" b="36458"/>
          <a:stretch>
            <a:fillRect/>
          </a:stretch>
        </p:blipFill>
        <p:spPr>
          <a:xfrm>
            <a:off x="428596" y="3500438"/>
            <a:ext cx="2714644" cy="29289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Рисунок 5" descr="IMG_56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3429000"/>
            <a:ext cx="2514998" cy="29289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Рисунок 6" descr="IMG_56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3500438"/>
            <a:ext cx="2571768" cy="277059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Рисунок 8" descr="index (2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38886" y="214290"/>
            <a:ext cx="2690832" cy="29289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643174" y="-283609"/>
            <a:ext cx="38576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ВЫСТАВКИ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5776"/>
            <a:ext cx="9144000" cy="7143776"/>
          </a:xfrm>
          <a:prstGeom prst="rect">
            <a:avLst/>
          </a:prstGeom>
        </p:spPr>
      </p:pic>
      <p:pic>
        <p:nvPicPr>
          <p:cNvPr id="2" name="Picture 3" descr="D:\фотки презентация\20181102_113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928934"/>
            <a:ext cx="5171636" cy="37395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ndex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571480"/>
            <a:ext cx="4357718" cy="3268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57884" y="714357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ЭКСКУРСИИ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679.jpg"/>
          <p:cNvPicPr>
            <a:picLocks noChangeAspect="1"/>
          </p:cNvPicPr>
          <p:nvPr/>
        </p:nvPicPr>
        <p:blipFill>
          <a:blip r:embed="rId2" cstate="print"/>
          <a:srcRect t="13452" r="3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20925144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242714"/>
            <a:ext cx="85725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Думаю, что когда мои воспитанники подрастут и станут взрослыми,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даже если не станут великими и знаменитыми, не откроют новых планет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законов физики, а будут жить в гармонии с окружающим миром,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будут добрыми, честными, справедливыми, будут радоваться жизни и тому,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они есть на этой планете, – это уже счастье, это смысл существования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человека на Земле.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ЛОГ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5776"/>
            <a:ext cx="9144000" cy="7143776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14282" y="1643050"/>
            <a:ext cx="764386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DeflateInflat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-50800" y="0"/>
            <a:ext cx="91948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1052736"/>
            <a:ext cx="371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воспитателя с детьми  - прием</a:t>
            </a:r>
            <a:endParaRPr lang="ru-RU" dirty="0"/>
          </a:p>
        </p:txBody>
      </p:sp>
      <p:pic>
        <p:nvPicPr>
          <p:cNvPr id="4" name="Рисунок 3" descr="IMG_0618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95536" y="332656"/>
            <a:ext cx="8352928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1052736"/>
            <a:ext cx="6912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маленького ребёнка</a:t>
            </a: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это первый учитель, наставник, друг, помощник, вторая мама. </a:t>
            </a: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считаю, что именно </a:t>
            </a:r>
            <a:endParaRPr lang="ru-RU" sz="32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мы воспитатели закладываем основу того, какими вырастут наши воспитанники. 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90872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4080" y="106112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</p:txBody>
      </p:sp>
      <p:pic>
        <p:nvPicPr>
          <p:cNvPr id="8" name="Рисунок 7" descr="IMG_866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268760"/>
            <a:ext cx="74888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Мое педагогическое кредо: </a:t>
            </a: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Подарить сердце детям,  стать настоящим мастером своего дела!</a:t>
            </a:r>
            <a:r>
              <a:rPr lang="ru-RU" sz="2800" b="1" u="sng" dirty="0" smtClean="0">
                <a:solidFill>
                  <a:srgbClr val="0000FF"/>
                </a:solidFill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Тема самообразовательной работы:</a:t>
            </a:r>
          </a:p>
          <a:p>
            <a:pPr lvl="0" indent="1524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«Использование  инновационных   педагогических технологий в               экологическом воспитании</a:t>
            </a:r>
            <a:r>
              <a:rPr lang="ru-RU" sz="2800" b="1" dirty="0" smtClean="0">
                <a:solidFill>
                  <a:srgbClr val="0000FF"/>
                </a:solidFill>
              </a:rPr>
              <a:t> дошкольников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lang="ru-RU" sz="2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043608" y="-3857655"/>
            <a:ext cx="6984776" cy="104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«Добрые чувства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своим корнем уходят в детство,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человечность, доброта, достоинство,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доброжелательность нуждаются в труде,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заботах и волнениях о красоте окружающего мира».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503176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Александрович Сухомлинский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485</Words>
  <Application>Microsoft Office PowerPoint</Application>
  <PresentationFormat>Экран (4:3)</PresentationFormat>
  <Paragraphs>132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Совхат</cp:lastModifiedBy>
  <cp:revision>155</cp:revision>
  <dcterms:created xsi:type="dcterms:W3CDTF">2018-10-12T12:49:14Z</dcterms:created>
  <dcterms:modified xsi:type="dcterms:W3CDTF">2021-02-15T11:08:15Z</dcterms:modified>
</cp:coreProperties>
</file>