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3" r:id="rId2"/>
    <p:sldId id="261" r:id="rId3"/>
    <p:sldId id="285" r:id="rId4"/>
    <p:sldId id="262" r:id="rId5"/>
    <p:sldId id="284" r:id="rId6"/>
    <p:sldId id="260" r:id="rId7"/>
    <p:sldId id="259" r:id="rId8"/>
    <p:sldId id="258" r:id="rId9"/>
    <p:sldId id="297" r:id="rId10"/>
    <p:sldId id="256" r:id="rId11"/>
    <p:sldId id="257" r:id="rId12"/>
    <p:sldId id="298" r:id="rId13"/>
    <p:sldId id="264" r:id="rId14"/>
    <p:sldId id="289" r:id="rId15"/>
    <p:sldId id="265" r:id="rId16"/>
    <p:sldId id="266" r:id="rId17"/>
    <p:sldId id="269" r:id="rId18"/>
    <p:sldId id="267" r:id="rId19"/>
    <p:sldId id="268" r:id="rId20"/>
    <p:sldId id="306" r:id="rId21"/>
    <p:sldId id="270" r:id="rId22"/>
    <p:sldId id="271" r:id="rId23"/>
    <p:sldId id="282" r:id="rId24"/>
    <p:sldId id="280" r:id="rId25"/>
    <p:sldId id="275" r:id="rId26"/>
    <p:sldId id="272" r:id="rId27"/>
    <p:sldId id="277" r:id="rId28"/>
    <p:sldId id="279" r:id="rId29"/>
    <p:sldId id="301" r:id="rId30"/>
    <p:sldId id="305" r:id="rId31"/>
    <p:sldId id="295" r:id="rId32"/>
    <p:sldId id="273" r:id="rId33"/>
    <p:sldId id="293" r:id="rId34"/>
    <p:sldId id="291" r:id="rId35"/>
    <p:sldId id="288" r:id="rId36"/>
    <p:sldId id="303" r:id="rId37"/>
    <p:sldId id="294" r:id="rId38"/>
    <p:sldId id="29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4" autoAdjust="0"/>
  </p:normalViewPr>
  <p:slideViewPr>
    <p:cSldViewPr>
      <p:cViewPr varScale="1">
        <p:scale>
          <a:sx n="98" d="100"/>
          <a:sy n="98" d="100"/>
        </p:scale>
        <p:origin x="27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D376-9EEA-40C4-B4B7-237AE49AE5B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22881-3814-472E-8D7A-B9A66918D2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5EDF4F-2AB0-4AA6-9A2C-9CA56818B09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microsoft.com/office/2007/relationships/hdphoto" Target="../media/hdphoto13.wdp"/><Relationship Id="rId5" Type="http://schemas.openxmlformats.org/officeDocument/2006/relationships/image" Target="../media/image59.emf"/><Relationship Id="rId10" Type="http://schemas.openxmlformats.org/officeDocument/2006/relationships/image" Target="../media/image62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64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ТЕНД2.png"/>
          <p:cNvPicPr>
            <a:picLocks noChangeAspect="1"/>
          </p:cNvPicPr>
          <p:nvPr/>
        </p:nvPicPr>
        <p:blipFill>
          <a:blip r:embed="rId3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         МБДОУ  ДЕТСКИЙ  САД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«РОДНИЧОК»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Презентация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МОЯ ПЕДАГОГИЧЕСКАЯ НАХОДКА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+mj-lt"/>
              </a:rPr>
              <a:t>«Формирование экологической </a:t>
            </a: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+mj-lt"/>
              </a:rPr>
              <a:t>культуры посредством</a:t>
            </a: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+mj-lt"/>
              </a:rPr>
              <a:t>духовно - нравственного  воспитания»</a:t>
            </a:r>
          </a:p>
          <a:p>
            <a:r>
              <a:rPr lang="ru-RU" sz="3200" b="1" dirty="0" smtClean="0"/>
              <a:t> </a:t>
            </a:r>
            <a:endParaRPr lang="ru-RU" sz="3200" dirty="0" smtClean="0"/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Воспитатель: </a:t>
            </a:r>
            <a:r>
              <a:rPr lang="ru-RU" sz="3200" b="1" dirty="0" err="1" smtClean="0">
                <a:solidFill>
                  <a:srgbClr val="FF0000"/>
                </a:solidFill>
                <a:latin typeface="Constantia" pitchFamily="18" charset="0"/>
              </a:rPr>
              <a:t>Усманова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Constantia" pitchFamily="18" charset="0"/>
              </a:rPr>
              <a:t>Имант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Constantia" pitchFamily="18" charset="0"/>
              </a:rPr>
              <a:t>Мутуевна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	</a:t>
            </a:r>
          </a:p>
        </p:txBody>
      </p:sp>
      <p:pic>
        <p:nvPicPr>
          <p:cNvPr id="7" name="Рисунок 6" descr="logo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285720" y="357166"/>
            <a:ext cx="2232248" cy="2304256"/>
          </a:xfrm>
          <a:prstGeom prst="ellipse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142976" y="636993"/>
            <a:ext cx="750099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МОЕ ПЕДАГОГИЧЕСКОЕ КРЕДО: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«Педагог – он вечно созидатель.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жизни учит и любви к труду.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педагог, наставник, воспитатель.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что благодарю свою судьбу».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2976" y="785794"/>
            <a:ext cx="75724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САМООБРАЗОВАНИЯ: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indent="9048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 smtClean="0">
              <a:solidFill>
                <a:srgbClr val="0000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904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«Формирование экологической культуры посредством</a:t>
            </a:r>
            <a:endParaRPr lang="ru-RU" sz="3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904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духовно - нравственного  воспитания»</a:t>
            </a:r>
            <a:endParaRPr lang="ru-RU" sz="3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2491"/>
            <a:ext cx="9181372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1720" y="1484784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актуальных проблем современного общества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 rot="10800000" flipV="1">
            <a:off x="1643042" y="85226"/>
            <a:ext cx="642942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АДАЧА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 принципами ФГОС ДО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 у детей дошкольного возраста экологической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образованности и культуры поведения к природе.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2491"/>
            <a:ext cx="9181372" cy="6882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828" b="-566"/>
          <a:stretch/>
        </p:blipFill>
        <p:spPr>
          <a:xfrm>
            <a:off x="4573561" y="3789043"/>
            <a:ext cx="3953228" cy="2941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108" b="2039"/>
          <a:stretch/>
        </p:blipFill>
        <p:spPr>
          <a:xfrm>
            <a:off x="251520" y="3728410"/>
            <a:ext cx="3888432" cy="3001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7" y="188641"/>
            <a:ext cx="4896543" cy="3399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2032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эког7.jpg"/>
          <p:cNvPicPr>
            <a:picLocks noChangeAspect="1"/>
          </p:cNvPicPr>
          <p:nvPr/>
        </p:nvPicPr>
        <p:blipFill>
          <a:blip r:embed="rId2" cstate="print"/>
          <a:srcRect t="11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0034" y="214290"/>
            <a:ext cx="785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Дети, которые ощущают природу: дыхание растений, ароматы цветов, шелест трав, пения птиц, и сформировано понятие об ответственности  перед Аллахом, уже не смогут уничтожить эту красоту.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1654-17-10-18-10-34.PNG"/>
          <p:cNvPicPr/>
          <p:nvPr/>
        </p:nvPicPr>
        <p:blipFill>
          <a:blip r:embed="rId3" cstate="print">
            <a:lum contrast="20000"/>
          </a:blip>
          <a:srcRect t="18501" r="12648" b="25850"/>
          <a:stretch>
            <a:fillRect/>
          </a:stretch>
        </p:blipFill>
        <p:spPr>
          <a:xfrm>
            <a:off x="2143108" y="1857364"/>
            <a:ext cx="5286412" cy="500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7224" y="857232"/>
            <a:ext cx="7715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ПРОЕКТ  «ЭКОЛОГИЧЕСКАЯ ДУШИ»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57224" y="1227269"/>
            <a:ext cx="77153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 проекта: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воспитание гуманного отношения к природе (нравственное воспитание)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формирование системы экологических знаний и представлений (интеллектуальное развитие)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развитие эстетических чувств (умение видеть и прочувствовать красоту природы, восхититься ею, желания сохранить ее)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571480"/>
            <a:ext cx="65008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 МОЕЙ РАБОТЫ: </a:t>
            </a:r>
          </a:p>
          <a:p>
            <a:pPr algn="ctr"/>
            <a:endParaRPr lang="ru-RU" sz="3600" dirty="0" smtClean="0">
              <a:solidFill>
                <a:srgbClr val="0000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НАУЧНОСТЬ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ДОСТУПНОСТЬ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ГУМАННОСТЬ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эк.1.jpg"/>
          <p:cNvPicPr>
            <a:picLocks noChangeAspect="1"/>
          </p:cNvPicPr>
          <p:nvPr/>
        </p:nvPicPr>
        <p:blipFill rotWithShape="1">
          <a:blip r:embed="rId2" cstate="print"/>
          <a:srcRect t="-400" r="-400"/>
          <a:stretch/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pic>
        <p:nvPicPr>
          <p:cNvPr id="2" name="Рисунок 1" descr="эког.восп.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720" y="500042"/>
            <a:ext cx="3071834" cy="4259018"/>
          </a:xfrm>
          <a:prstGeom prst="rect">
            <a:avLst/>
          </a:prstGeom>
        </p:spPr>
      </p:pic>
      <p:pic>
        <p:nvPicPr>
          <p:cNvPr id="3" name="Рисунок 2" descr="эког.восп. 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1637" y="1103525"/>
            <a:ext cx="3071834" cy="4286280"/>
          </a:xfrm>
          <a:prstGeom prst="rect">
            <a:avLst/>
          </a:prstGeom>
        </p:spPr>
      </p:pic>
      <p:pic>
        <p:nvPicPr>
          <p:cNvPr id="4" name="Рисунок 3" descr="эког.восп. 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69241" y="1635570"/>
            <a:ext cx="3143272" cy="4357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" r="-4839" b="-1817"/>
          <a:stretch/>
        </p:blipFill>
        <p:spPr>
          <a:xfrm>
            <a:off x="5878832" y="2500185"/>
            <a:ext cx="3090453" cy="435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64" y="234578"/>
            <a:ext cx="3960440" cy="4484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7297"/>
            <a:ext cx="3754934" cy="4248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 t="35300" r="4851" b="35301"/>
          <a:stretch/>
        </p:blipFill>
        <p:spPr>
          <a:xfrm>
            <a:off x="179512" y="4689047"/>
            <a:ext cx="3024336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 t="67850" r="6282" b="7308"/>
          <a:stretch/>
        </p:blipFill>
        <p:spPr>
          <a:xfrm>
            <a:off x="3438128" y="4728751"/>
            <a:ext cx="2538140" cy="1995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 t="2750" r="2750" b="67850"/>
          <a:stretch/>
        </p:blipFill>
        <p:spPr>
          <a:xfrm>
            <a:off x="6084168" y="4678921"/>
            <a:ext cx="2952328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500166" y="977981"/>
            <a:ext cx="70723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Шуьга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маршала, 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хьомсара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накъостий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Дехийла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ирс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хилла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1ад1елаш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ховший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Къовсамна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гулдалар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вайна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сийлахь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Толамца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ц1а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дерзар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 х1оранна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луург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32657"/>
            <a:ext cx="3639106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27" r="1016" b="9423"/>
          <a:stretch/>
        </p:blipFill>
        <p:spPr>
          <a:xfrm>
            <a:off x="5052267" y="404664"/>
            <a:ext cx="3407383" cy="29523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63454" y="548680"/>
            <a:ext cx="398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ЛАБОРАТОРИЮ ЮНОГО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ИССЛЕДОВАТЕЛЯ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284985"/>
            <a:ext cx="3613316" cy="358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429000"/>
            <a:ext cx="3240360" cy="33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51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57290" y="571481"/>
            <a:ext cx="6429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ИННОВАЦИОННЫЕ  ПЕДАГОГИЧЕСКИЕ ТЕХНОЛОГИИ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3105835"/>
            <a:ext cx="7429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Исследовательской деятельность Моделирование</a:t>
            </a:r>
          </a:p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ИКТ </a:t>
            </a:r>
            <a:endParaRPr lang="ru-RU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39552" y="322571"/>
            <a:ext cx="82472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образовательном процессе игры используются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как часть организованно- образовательной деятельности для решения той или иной задачи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737ffe1f-18bb-4f00-8d7a-5e129d0eceaf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6971" y="1356263"/>
            <a:ext cx="3767347" cy="2432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C:\Users\Совхат\Desktop\02-02-2022_15-57-11\02-02-2022_16-45-04\IMG_1273.jpg"/>
          <p:cNvPicPr/>
          <p:nvPr/>
        </p:nvPicPr>
        <p:blipFill>
          <a:blip r:embed="rId4" cstate="print">
            <a:lum bright="10000" contrast="20000"/>
          </a:blip>
          <a:srcRect t="2777" r="32383" b="1243"/>
          <a:stretch>
            <a:fillRect/>
          </a:stretch>
        </p:blipFill>
        <p:spPr bwMode="auto">
          <a:xfrm rot="5400000">
            <a:off x="6033702" y="1108911"/>
            <a:ext cx="271523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8" y="4011675"/>
            <a:ext cx="3257760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8" r="3527"/>
          <a:stretch/>
        </p:blipFill>
        <p:spPr>
          <a:xfrm>
            <a:off x="5004048" y="4171052"/>
            <a:ext cx="3611407" cy="2489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.1.jpg"/>
          <p:cNvPicPr>
            <a:picLocks noChangeAspect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776" r="1161" b="1625"/>
          <a:stretch/>
        </p:blipFill>
        <p:spPr>
          <a:xfrm>
            <a:off x="323551" y="3880985"/>
            <a:ext cx="3265403" cy="2799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53" y="116632"/>
            <a:ext cx="4199923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3705072"/>
            <a:ext cx="3078057" cy="30928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.1.jpg"/>
          <p:cNvPicPr>
            <a:picLocks noChangeAspect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1" t="1612" r="-1268"/>
          <a:stretch/>
        </p:blipFill>
        <p:spPr>
          <a:xfrm>
            <a:off x="683568" y="985048"/>
            <a:ext cx="8064896" cy="5400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7864" y="260648"/>
            <a:ext cx="226900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РАЗВЛЕЧЕНИЯ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.1.jpg"/>
          <p:cNvPicPr>
            <a:picLocks noChangeAspect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9693271e-6d55-4cb7-9a3a-7ee384aa5705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t="14583" r="719" b="9375"/>
          <a:stretch>
            <a:fillRect/>
          </a:stretch>
        </p:blipFill>
        <p:spPr>
          <a:xfrm>
            <a:off x="126987" y="188640"/>
            <a:ext cx="5123907" cy="4214842"/>
          </a:xfrm>
          <a:prstGeom prst="rect">
            <a:avLst/>
          </a:prstGeom>
        </p:spPr>
      </p:pic>
      <p:pic>
        <p:nvPicPr>
          <p:cNvPr id="2" name="Рисунок 1" descr="8825d400-bd6b-462a-aecb-243d99ca53f1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t="1042" r="-174" b="2083"/>
          <a:stretch>
            <a:fillRect/>
          </a:stretch>
        </p:blipFill>
        <p:spPr>
          <a:xfrm>
            <a:off x="4716016" y="3573016"/>
            <a:ext cx="3541174" cy="319737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эк.1.jpg"/>
          <p:cNvPicPr>
            <a:picLocks noChangeAspect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8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9110" y="3511889"/>
            <a:ext cx="3923928" cy="3261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G_13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47376"/>
            <a:ext cx="3744416" cy="2814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Совхат\Desktop\02-02-2022_15-57-11\02-02-2022_16-45-04\IMG_1367.jp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184068" y="567068"/>
            <a:ext cx="3668288" cy="2895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059832" y="188640"/>
            <a:ext cx="424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ИГРОВАЯ ДЕЯТЕЛЬНОСТЬ 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 descr="IMG_1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187957" cy="3140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852936"/>
            <a:ext cx="4716412" cy="35373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30083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6916" r="21137" b="18393"/>
          <a:stretch/>
        </p:blipFill>
        <p:spPr>
          <a:xfrm>
            <a:off x="322039" y="2679899"/>
            <a:ext cx="4104456" cy="3366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86" y="3440875"/>
            <a:ext cx="3656980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4362" y="129602"/>
            <a:ext cx="3765746" cy="315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06015" y="448037"/>
            <a:ext cx="33298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ОПЫТНО – ИССЛЕДОВАТЕЛЬСКАЯ  ДЕЯТЕЛЬНОСТЬ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" y="0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5656" y="1340768"/>
            <a:ext cx="640871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ИНФОРМАЦИОННО-КОМПЬЮТЕРНЫЕ ТЕХНОЛОГИИ ИСПОЛЬЗУЮ С ЦЕЛЬЮ СОВЕРШЕНСТВОВАНИЯ И ОБНОВЛЕНИЯ ФОРМ И МЕТОДОВ РАБОТЫ С ДЕТЬМИ.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64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5244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5496" r="12243" b="-132"/>
          <a:stretch/>
        </p:blipFill>
        <p:spPr>
          <a:xfrm>
            <a:off x="2699792" y="1700808"/>
            <a:ext cx="3456384" cy="4320480"/>
          </a:xfrm>
          <a:prstGeom prst="rect">
            <a:avLst/>
          </a:prstGeom>
          <a:ln w="88900" cap="sq" cmpd="thickThin">
            <a:solidFill>
              <a:srgbClr val="33CC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4848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40" y="202609"/>
            <a:ext cx="432048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88" y="3429000"/>
            <a:ext cx="3992791" cy="307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76841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60" y="260648"/>
            <a:ext cx="3658611" cy="284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9265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82" t="1708" r="1182" b="1708"/>
          <a:stretch/>
        </p:blipFill>
        <p:spPr>
          <a:xfrm>
            <a:off x="2339752" y="1772816"/>
            <a:ext cx="4464496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06" t="2917" r="2102" b="2915"/>
          <a:stretch/>
        </p:blipFill>
        <p:spPr>
          <a:xfrm>
            <a:off x="827584" y="548680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44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.1.jpg"/>
          <p:cNvPicPr>
            <a:picLocks noChangeAspect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>
          <a:xfrm>
            <a:off x="-12249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:\Users\Совхат\Desktop\02-02-2022_15-57-11\02-02-2022_16-45-04\IMG_2683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280" r="388" b="1930"/>
          <a:stretch/>
        </p:blipFill>
        <p:spPr bwMode="auto">
          <a:xfrm>
            <a:off x="616986" y="1168851"/>
            <a:ext cx="3564899" cy="2743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555659"/>
            <a:ext cx="6212613" cy="338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3" y="4092356"/>
            <a:ext cx="3587934" cy="2512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21" y="4069303"/>
            <a:ext cx="3411962" cy="2558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99" y="1064532"/>
            <a:ext cx="356752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1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666" r="19697" b="1786"/>
          <a:stretch/>
        </p:blipFill>
        <p:spPr>
          <a:xfrm>
            <a:off x="174893" y="484848"/>
            <a:ext cx="4320480" cy="352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707" y="583663"/>
            <a:ext cx="4184340" cy="341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784" y="116632"/>
            <a:ext cx="4536504" cy="360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40" r="5900"/>
          <a:stretch/>
        </p:blipFill>
        <p:spPr>
          <a:xfrm>
            <a:off x="1656072" y="4001877"/>
            <a:ext cx="5832648" cy="277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7979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2491"/>
            <a:ext cx="9181372" cy="688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28" r="902" b="3406"/>
          <a:stretch/>
        </p:blipFill>
        <p:spPr>
          <a:xfrm>
            <a:off x="1043608" y="998981"/>
            <a:ext cx="7200800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67744" y="260648"/>
            <a:ext cx="442204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ВЫСТАВКА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«ЗОЛОТАЯ ОСЕНЬ»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35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72" y="-12490"/>
            <a:ext cx="9181372" cy="68704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 b="33201"/>
          <a:stretch/>
        </p:blipFill>
        <p:spPr>
          <a:xfrm>
            <a:off x="413319" y="541980"/>
            <a:ext cx="4176463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r="15001" b="2750"/>
          <a:stretch/>
        </p:blipFill>
        <p:spPr>
          <a:xfrm>
            <a:off x="5220072" y="3654967"/>
            <a:ext cx="3456384" cy="3038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-301" b="4851"/>
          <a:stretch/>
        </p:blipFill>
        <p:spPr>
          <a:xfrm>
            <a:off x="5220072" y="577376"/>
            <a:ext cx="3544485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3385" r="16925" b="5696"/>
          <a:stretch/>
        </p:blipFill>
        <p:spPr>
          <a:xfrm>
            <a:off x="823623" y="3627592"/>
            <a:ext cx="3355854" cy="30963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496" y="116632"/>
            <a:ext cx="8801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ДЕТСКИХ РАБОТ «МОЙ КРАЙ РОДНОЙ - ЧЕЧНЯ МОЯ»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43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1800" r="29526" b="9400"/>
          <a:stretch/>
        </p:blipFill>
        <p:spPr>
          <a:xfrm>
            <a:off x="2411760" y="2654847"/>
            <a:ext cx="4392488" cy="39378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16632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кологическому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образованию дошкольников, с применением инновационных технологий  и  посредством духовно нравственного воспитания  способствует развитию начал экологической культуры, осознанно правильного отношения к объектам и явлениям природы; развивает экологическое мышление, творческие способности, которые проявляются в умении экспериментировать, анализировать, делать выводы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73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83"/>
            <a:ext cx="9144000" cy="6869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7008" t="5118" r="34645" b="64173"/>
          <a:stretch/>
        </p:blipFill>
        <p:spPr>
          <a:xfrm>
            <a:off x="3779912" y="3893"/>
            <a:ext cx="172819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9447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36" y="380736"/>
            <a:ext cx="6096528" cy="6096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2348880"/>
            <a:ext cx="568863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5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10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эк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:\воспит. года\1620067851_14-phonoteka_org-p-koran-krasivii-fon-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785926"/>
            <a:ext cx="7000924" cy="47149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000233" y="285728"/>
            <a:ext cx="5214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Священное слово Аллаха- КОРАН 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7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85720" y="69476"/>
            <a:ext cx="85011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52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Посади дерево, даже если это будет твоим последним деянием.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:\воспит. года\3b7bc943b3dc57820ae5ba4ed276c54d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285860"/>
            <a:ext cx="6929485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:\Users\Совхат\Desktop\02-02-2022_15-57-11\IMG_4147.jpg"/>
          <p:cNvPicPr/>
          <p:nvPr/>
        </p:nvPicPr>
        <p:blipFill>
          <a:blip r:embed="rId3" cstate="print"/>
          <a:srcRect t="719" r="1962" b="2541"/>
          <a:stretch>
            <a:fillRect/>
          </a:stretch>
        </p:blipFill>
        <p:spPr bwMode="auto">
          <a:xfrm>
            <a:off x="1762833" y="1427689"/>
            <a:ext cx="5832648" cy="5321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0"/>
            <a:ext cx="79296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Педагоги должны воспитывать в детях любовь и бережное отношение к природе и окружающему миру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ТЕНД2.png"/>
          <p:cNvPicPr>
            <a:picLocks noChangeAspect="1"/>
          </p:cNvPicPr>
          <p:nvPr/>
        </p:nvPicPr>
        <p:blipFill>
          <a:blip r:embed="rId2" cstate="print"/>
          <a:srcRect t="217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C:\Users\Совхат\Desktop\02-02-2022_15-57-11\02-02-2022_16-45-04\74c7e949-5280-4726-9ebc-b521f0e3105a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857224" y="1643050"/>
            <a:ext cx="7500990" cy="452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38" y="285729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Воспитывать детей это большая 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ответственность и труд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6404" y="2657393"/>
            <a:ext cx="4442402" cy="2931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12" y="332656"/>
            <a:ext cx="4333712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22381" r="8616" b="4835"/>
          <a:stretch/>
        </p:blipFill>
        <p:spPr>
          <a:xfrm>
            <a:off x="526320" y="3643502"/>
            <a:ext cx="446449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17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261</Words>
  <Application>Microsoft Office PowerPoint</Application>
  <PresentationFormat>Экран (4:3)</PresentationFormat>
  <Paragraphs>73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Constantia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Совхат</dc:creator>
  <cp:lastModifiedBy>Пользователь</cp:lastModifiedBy>
  <cp:revision>62</cp:revision>
  <dcterms:created xsi:type="dcterms:W3CDTF">2022-02-02T14:21:19Z</dcterms:created>
  <dcterms:modified xsi:type="dcterms:W3CDTF">2022-02-10T13:04:32Z</dcterms:modified>
</cp:coreProperties>
</file>